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60" r:id="rId2"/>
    <p:sldMasterId id="2147483648" r:id="rId3"/>
  </p:sldMasterIdLst>
  <p:notesMasterIdLst>
    <p:notesMasterId r:id="rId25"/>
  </p:notesMasterIdLst>
  <p:sldIdLst>
    <p:sldId id="260" r:id="rId4"/>
    <p:sldId id="289" r:id="rId5"/>
    <p:sldId id="286" r:id="rId6"/>
    <p:sldId id="296" r:id="rId7"/>
    <p:sldId id="261" r:id="rId8"/>
    <p:sldId id="263" r:id="rId9"/>
    <p:sldId id="267" r:id="rId10"/>
    <p:sldId id="268" r:id="rId11"/>
    <p:sldId id="313" r:id="rId12"/>
    <p:sldId id="324" r:id="rId13"/>
    <p:sldId id="272" r:id="rId14"/>
    <p:sldId id="274" r:id="rId15"/>
    <p:sldId id="297" r:id="rId16"/>
    <p:sldId id="301" r:id="rId17"/>
    <p:sldId id="300" r:id="rId18"/>
    <p:sldId id="299" r:id="rId19"/>
    <p:sldId id="295" r:id="rId20"/>
    <p:sldId id="294" r:id="rId21"/>
    <p:sldId id="290" r:id="rId22"/>
    <p:sldId id="325" r:id="rId23"/>
    <p:sldId id="3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Kathy - BHSU" initials="JK-B" lastIdx="1" clrIdx="0">
    <p:extLst>
      <p:ext uri="{19B8F6BF-5375-455C-9EA6-DF929625EA0E}">
        <p15:presenceInfo xmlns:p15="http://schemas.microsoft.com/office/powerpoint/2012/main" userId="S::Kathy.Johnson@bhsu.edu::8c0d9c94-e4c8-4fb2-8d53-37cea04268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26"/>
    <a:srgbClr val="004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\Files\FY21\Misc\FY21%20Budget%20Charts%2011-18-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6">
                <a:lumMod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6">
                <a:lumMod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6">
                <a:lumMod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6">
                <a:lumMod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8.1811604177659675E-2"/>
          <c:y val="2.9471917124254208E-2"/>
          <c:w val="0.9174917098277926"/>
          <c:h val="0.84023196159259006"/>
        </c:manualLayout>
      </c:layout>
      <c:lineChart>
        <c:grouping val="standard"/>
        <c:varyColors val="0"/>
        <c:ser>
          <c:idx val="0"/>
          <c:order val="0"/>
          <c:tx>
            <c:strRef>
              <c:f>'Charts - Credit Hours'!$M$27</c:f>
              <c:strCache>
                <c:ptCount val="1"/>
                <c:pt idx="0">
                  <c:v>Budgeted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'Charts - Credit Hours'!$N$26:$Y$26</c:f>
              <c:strCache>
                <c:ptCount val="10"/>
                <c:pt idx="0">
                  <c:v>FY2012</c:v>
                </c:pt>
                <c:pt idx="1">
                  <c:v>FY2013</c:v>
                </c:pt>
                <c:pt idx="2">
                  <c:v>FY2014</c:v>
                </c:pt>
                <c:pt idx="3">
                  <c:v>FY2015</c:v>
                </c:pt>
                <c:pt idx="4">
                  <c:v>FY2016</c:v>
                </c:pt>
                <c:pt idx="5">
                  <c:v>FY2017</c:v>
                </c:pt>
                <c:pt idx="6">
                  <c:v>FY2018</c:v>
                </c:pt>
                <c:pt idx="7">
                  <c:v>FY2019</c:v>
                </c:pt>
                <c:pt idx="8">
                  <c:v>FY2020</c:v>
                </c:pt>
                <c:pt idx="9">
                  <c:v>FY2021*</c:v>
                </c:pt>
              </c:strCache>
              <c:extLst/>
            </c:strRef>
          </c:cat>
          <c:val>
            <c:numRef>
              <c:f>'Charts - Credit Hours'!$N$27:$Y$27</c:f>
              <c:numCache>
                <c:formatCode>_(* #,##0_);_(* \(#,##0\);_(* "-"??_);_(@_)</c:formatCode>
                <c:ptCount val="10"/>
                <c:pt idx="0">
                  <c:v>97485</c:v>
                </c:pt>
                <c:pt idx="1">
                  <c:v>95875</c:v>
                </c:pt>
                <c:pt idx="2">
                  <c:v>93462</c:v>
                </c:pt>
                <c:pt idx="3">
                  <c:v>92965</c:v>
                </c:pt>
                <c:pt idx="4">
                  <c:v>87880</c:v>
                </c:pt>
                <c:pt idx="5">
                  <c:v>87880</c:v>
                </c:pt>
                <c:pt idx="6">
                  <c:v>86986</c:v>
                </c:pt>
                <c:pt idx="7">
                  <c:v>85568</c:v>
                </c:pt>
                <c:pt idx="8">
                  <c:v>83197</c:v>
                </c:pt>
                <c:pt idx="9">
                  <c:v>77917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196C-4B49-A734-F713D283922B}"/>
            </c:ext>
          </c:extLst>
        </c:ser>
        <c:ser>
          <c:idx val="1"/>
          <c:order val="1"/>
          <c:tx>
            <c:strRef>
              <c:f>'Charts - Credit Hours'!$M$28</c:f>
              <c:strCache>
                <c:ptCount val="1"/>
                <c:pt idx="0">
                  <c:v>Actual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picture"/>
              <c:spPr>
                <a:solidFill>
                  <a:schemeClr val="accent2"/>
                </a:solidFill>
                <a:ln w="254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A1E-4AD3-9F7E-383777B03313}"/>
              </c:ext>
            </c:extLst>
          </c:dPt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'Charts - Credit Hours'!$N$26:$Y$26</c:f>
              <c:strCache>
                <c:ptCount val="10"/>
                <c:pt idx="0">
                  <c:v>FY2012</c:v>
                </c:pt>
                <c:pt idx="1">
                  <c:v>FY2013</c:v>
                </c:pt>
                <c:pt idx="2">
                  <c:v>FY2014</c:v>
                </c:pt>
                <c:pt idx="3">
                  <c:v>FY2015</c:v>
                </c:pt>
                <c:pt idx="4">
                  <c:v>FY2016</c:v>
                </c:pt>
                <c:pt idx="5">
                  <c:v>FY2017</c:v>
                </c:pt>
                <c:pt idx="6">
                  <c:v>FY2018</c:v>
                </c:pt>
                <c:pt idx="7">
                  <c:v>FY2019</c:v>
                </c:pt>
                <c:pt idx="8">
                  <c:v>FY2020</c:v>
                </c:pt>
                <c:pt idx="9">
                  <c:v>FY2021*</c:v>
                </c:pt>
              </c:strCache>
              <c:extLst/>
            </c:strRef>
          </c:cat>
          <c:val>
            <c:numRef>
              <c:f>'Charts - Credit Hours'!$N$28:$Y$28</c:f>
              <c:numCache>
                <c:formatCode>#,##0_);[Red]\(#,##0\)</c:formatCode>
                <c:ptCount val="10"/>
                <c:pt idx="0">
                  <c:v>97133</c:v>
                </c:pt>
                <c:pt idx="1">
                  <c:v>93462</c:v>
                </c:pt>
                <c:pt idx="2">
                  <c:v>93201</c:v>
                </c:pt>
                <c:pt idx="3">
                  <c:v>89262</c:v>
                </c:pt>
                <c:pt idx="4">
                  <c:v>88567</c:v>
                </c:pt>
                <c:pt idx="5">
                  <c:v>87195</c:v>
                </c:pt>
                <c:pt idx="6">
                  <c:v>87213</c:v>
                </c:pt>
                <c:pt idx="7">
                  <c:v>80632</c:v>
                </c:pt>
                <c:pt idx="8">
                  <c:v>77917</c:v>
                </c:pt>
                <c:pt idx="9">
                  <c:v>77917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196C-4B49-A734-F713D2839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7323576"/>
        <c:axId val="283317936"/>
      </c:lineChart>
      <c:catAx>
        <c:axId val="2117323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317936"/>
        <c:crosses val="autoZero"/>
        <c:auto val="1"/>
        <c:lblAlgn val="ctr"/>
        <c:lblOffset val="100"/>
        <c:noMultiLvlLbl val="0"/>
      </c:catAx>
      <c:valAx>
        <c:axId val="283317936"/>
        <c:scaling>
          <c:orientation val="minMax"/>
          <c:max val="100000"/>
          <c:min val="7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323576"/>
        <c:crosses val="autoZero"/>
        <c:crossBetween val="between"/>
        <c:majorUnit val="4000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dTable>
      <c:spPr>
        <a:solidFill>
          <a:schemeClr val="bg1"/>
        </a:solidFill>
        <a:ln>
          <a:solidFill>
            <a:schemeClr val="bg2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1">
    <c:autoUpdate val="0"/>
  </c:externalData>
  <c:userShapes r:id="rId2"/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SPRING HEADCOUNT</a:t>
            </a:r>
            <a:r>
              <a:rPr lang="en-US" baseline="0"/>
              <a:t> 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 20UGHC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Sheet1!$A$12:$A$21</c:f>
              <c:strCache>
                <c:ptCount val="10"/>
                <c:pt idx="0">
                  <c:v>10/19</c:v>
                </c:pt>
                <c:pt idx="1">
                  <c:v>10/24</c:v>
                </c:pt>
                <c:pt idx="2">
                  <c:v>10/30</c:v>
                </c:pt>
                <c:pt idx="3">
                  <c:v>11/2</c:v>
                </c:pt>
                <c:pt idx="4">
                  <c:v>11/9</c:v>
                </c:pt>
                <c:pt idx="5">
                  <c:v>11/13</c:v>
                </c:pt>
                <c:pt idx="6">
                  <c:v>11/16</c:v>
                </c:pt>
                <c:pt idx="7">
                  <c:v>11/20</c:v>
                </c:pt>
                <c:pt idx="8">
                  <c:v>11/23</c:v>
                </c:pt>
                <c:pt idx="9">
                  <c:v>1/22</c:v>
                </c:pt>
              </c:strCache>
            </c:strRef>
          </c:cat>
          <c:val>
            <c:numRef>
              <c:f>Sheet1!$B$12:$B$21</c:f>
              <c:numCache>
                <c:formatCode>General</c:formatCode>
                <c:ptCount val="10"/>
                <c:pt idx="2" formatCode="_(* #,##0_);_(* \(#,##0\);_(* &quot;-&quot;??_);_(@_)">
                  <c:v>276</c:v>
                </c:pt>
                <c:pt idx="3" formatCode="_(* #,##0_);_(* \(#,##0\);_(* &quot;-&quot;??_);_(@_)">
                  <c:v>369</c:v>
                </c:pt>
                <c:pt idx="4" formatCode="_(* #,##0_);_(* \(#,##0\);_(* &quot;-&quot;??_);_(@_)">
                  <c:v>941</c:v>
                </c:pt>
                <c:pt idx="5" formatCode="_(* #,##0_);_(* \(#,##0\);_(* &quot;-&quot;??_);_(@_)">
                  <c:v>1434</c:v>
                </c:pt>
                <c:pt idx="6" formatCode="_(* #,##0_);_(* \(#,##0\);_(* &quot;-&quot;??_);_(@_)">
                  <c:v>1534</c:v>
                </c:pt>
                <c:pt idx="7" formatCode="_(* #,##0_);_(* \(#,##0\);_(* &quot;-&quot;??_);_(@_)">
                  <c:v>1801</c:v>
                </c:pt>
                <c:pt idx="8" formatCode="_(* #,##0_);_(* \(#,##0\);_(* &quot;-&quot;??_);_(@_)">
                  <c:v>1865</c:v>
                </c:pt>
                <c:pt idx="9" formatCode="_(* #,##0_);_(* \(#,##0\);_(* &quot;-&quot;??_);_(@_)">
                  <c:v>3683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17-4C63-87FE-C1C424B56CEB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 21UGHC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Sheet1!$A$12:$A$21</c:f>
              <c:strCache>
                <c:ptCount val="10"/>
                <c:pt idx="0">
                  <c:v>10/19</c:v>
                </c:pt>
                <c:pt idx="1">
                  <c:v>10/24</c:v>
                </c:pt>
                <c:pt idx="2">
                  <c:v>10/30</c:v>
                </c:pt>
                <c:pt idx="3">
                  <c:v>11/2</c:v>
                </c:pt>
                <c:pt idx="4">
                  <c:v>11/9</c:v>
                </c:pt>
                <c:pt idx="5">
                  <c:v>11/13</c:v>
                </c:pt>
                <c:pt idx="6">
                  <c:v>11/16</c:v>
                </c:pt>
                <c:pt idx="7">
                  <c:v>11/20</c:v>
                </c:pt>
                <c:pt idx="8">
                  <c:v>11/23</c:v>
                </c:pt>
                <c:pt idx="9">
                  <c:v>1/22</c:v>
                </c:pt>
              </c:strCache>
            </c:strRef>
          </c:cat>
          <c:val>
            <c:numRef>
              <c:f>Sheet1!$C$12:$C$21</c:f>
              <c:numCache>
                <c:formatCode>_(* #,##0_);_(* \(#,##0\);_(* "-"??_);_(@_)</c:formatCode>
                <c:ptCount val="10"/>
                <c:pt idx="0">
                  <c:v>1947</c:v>
                </c:pt>
                <c:pt idx="1">
                  <c:v>2047</c:v>
                </c:pt>
                <c:pt idx="2">
                  <c:v>2126</c:v>
                </c:pt>
                <c:pt idx="3">
                  <c:v>2145</c:v>
                </c:pt>
                <c:pt idx="4">
                  <c:v>2278</c:v>
                </c:pt>
                <c:pt idx="5">
                  <c:v>2395</c:v>
                </c:pt>
                <c:pt idx="6">
                  <c:v>2413</c:v>
                </c:pt>
                <c:pt idx="7">
                  <c:v>2538</c:v>
                </c:pt>
                <c:pt idx="8">
                  <c:v>2567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17-4C63-87FE-C1C424B56CEB}"/>
            </c:ext>
          </c:extLst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 20GRHC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Sheet1!$A$12:$A$21</c:f>
              <c:strCache>
                <c:ptCount val="10"/>
                <c:pt idx="0">
                  <c:v>10/19</c:v>
                </c:pt>
                <c:pt idx="1">
                  <c:v>10/24</c:v>
                </c:pt>
                <c:pt idx="2">
                  <c:v>10/30</c:v>
                </c:pt>
                <c:pt idx="3">
                  <c:v>11/2</c:v>
                </c:pt>
                <c:pt idx="4">
                  <c:v>11/9</c:v>
                </c:pt>
                <c:pt idx="5">
                  <c:v>11/13</c:v>
                </c:pt>
                <c:pt idx="6">
                  <c:v>11/16</c:v>
                </c:pt>
                <c:pt idx="7">
                  <c:v>11/20</c:v>
                </c:pt>
                <c:pt idx="8">
                  <c:v>11/23</c:v>
                </c:pt>
                <c:pt idx="9">
                  <c:v>1/22</c:v>
                </c:pt>
              </c:strCache>
            </c:strRef>
          </c:cat>
          <c:val>
            <c:numRef>
              <c:f>Sheet1!$D$12:$D$21</c:f>
              <c:numCache>
                <c:formatCode>General</c:formatCode>
                <c:ptCount val="10"/>
                <c:pt idx="2" formatCode="_(* #,##0_);_(* \(#,##0\);_(* &quot;-&quot;??_);_(@_)">
                  <c:v>26</c:v>
                </c:pt>
                <c:pt idx="3" formatCode="_(* #,##0_);_(* \(#,##0\);_(* &quot;-&quot;??_);_(@_)">
                  <c:v>33</c:v>
                </c:pt>
                <c:pt idx="4" formatCode="_(* #,##0_);_(* \(#,##0\);_(* &quot;-&quot;??_);_(@_)">
                  <c:v>54</c:v>
                </c:pt>
                <c:pt idx="5" formatCode="_(* #,##0_);_(* \(#,##0\);_(* &quot;-&quot;??_);_(@_)">
                  <c:v>64</c:v>
                </c:pt>
                <c:pt idx="6" formatCode="_(* #,##0_);_(* \(#,##0\);_(* &quot;-&quot;??_);_(@_)">
                  <c:v>68</c:v>
                </c:pt>
                <c:pt idx="7" formatCode="_(* #,##0_);_(* \(#,##0\);_(* &quot;-&quot;??_);_(@_)">
                  <c:v>92</c:v>
                </c:pt>
                <c:pt idx="8" formatCode="_(* #,##0_);_(* \(#,##0\);_(* &quot;-&quot;??_);_(@_)">
                  <c:v>340</c:v>
                </c:pt>
                <c:pt idx="9" formatCode="_(* #,##0_);_(* \(#,##0\);_(* &quot;-&quot;??_);_(@_)">
                  <c:v>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17-4C63-87FE-C1C424B56CEB}"/>
            </c:ext>
          </c:extLst>
        </c:ser>
        <c:ser>
          <c:idx val="3"/>
          <c:order val="3"/>
          <c:tx>
            <c:strRef>
              <c:f>Sheet1!$E$11</c:f>
              <c:strCache>
                <c:ptCount val="1"/>
                <c:pt idx="0">
                  <c:v> 21GRHC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Sheet1!$A$12:$A$21</c:f>
              <c:strCache>
                <c:ptCount val="10"/>
                <c:pt idx="0">
                  <c:v>10/19</c:v>
                </c:pt>
                <c:pt idx="1">
                  <c:v>10/24</c:v>
                </c:pt>
                <c:pt idx="2">
                  <c:v>10/30</c:v>
                </c:pt>
                <c:pt idx="3">
                  <c:v>11/2</c:v>
                </c:pt>
                <c:pt idx="4">
                  <c:v>11/9</c:v>
                </c:pt>
                <c:pt idx="5">
                  <c:v>11/13</c:v>
                </c:pt>
                <c:pt idx="6">
                  <c:v>11/16</c:v>
                </c:pt>
                <c:pt idx="7">
                  <c:v>11/20</c:v>
                </c:pt>
                <c:pt idx="8">
                  <c:v>11/23</c:v>
                </c:pt>
                <c:pt idx="9">
                  <c:v>1/22</c:v>
                </c:pt>
              </c:strCache>
            </c:strRef>
          </c:cat>
          <c:val>
            <c:numRef>
              <c:f>Sheet1!$E$12:$E$21</c:f>
              <c:numCache>
                <c:formatCode>_(* #,##0_);_(* \(#,##0\);_(* "-"??_);_(@_)</c:formatCode>
                <c:ptCount val="10"/>
                <c:pt idx="0">
                  <c:v>93</c:v>
                </c:pt>
                <c:pt idx="1">
                  <c:v>98</c:v>
                </c:pt>
                <c:pt idx="2">
                  <c:v>114</c:v>
                </c:pt>
                <c:pt idx="3">
                  <c:v>120</c:v>
                </c:pt>
                <c:pt idx="4">
                  <c:v>125</c:v>
                </c:pt>
                <c:pt idx="5">
                  <c:v>130</c:v>
                </c:pt>
                <c:pt idx="6">
                  <c:v>131</c:v>
                </c:pt>
                <c:pt idx="7">
                  <c:v>138</c:v>
                </c:pt>
                <c:pt idx="8">
                  <c:v>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017-4C63-87FE-C1C424B56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0206632"/>
        <c:axId val="720199744"/>
      </c:lineChart>
      <c:catAx>
        <c:axId val="72020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199744"/>
        <c:crosses val="autoZero"/>
        <c:auto val="1"/>
        <c:lblAlgn val="ctr"/>
        <c:lblOffset val="100"/>
        <c:noMultiLvlLbl val="0"/>
      </c:catAx>
      <c:valAx>
        <c:axId val="72019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206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6233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SPRING</a:t>
            </a:r>
            <a:r>
              <a:rPr lang="en-US" baseline="0"/>
              <a:t> </a:t>
            </a:r>
            <a:r>
              <a:rPr lang="en-US"/>
              <a:t>STUDENT CREDIT</a:t>
            </a:r>
            <a:r>
              <a:rPr lang="en-US" baseline="0"/>
              <a:t> HOURS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Sheet1!$B$24</c:f>
              <c:strCache>
                <c:ptCount val="1"/>
                <c:pt idx="0">
                  <c:v> 20UGSCH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Sheet1!$A$25:$A$34</c:f>
              <c:strCache>
                <c:ptCount val="10"/>
                <c:pt idx="0">
                  <c:v>10/19</c:v>
                </c:pt>
                <c:pt idx="1">
                  <c:v>10/24</c:v>
                </c:pt>
                <c:pt idx="2">
                  <c:v>10/30</c:v>
                </c:pt>
                <c:pt idx="3">
                  <c:v>11/2</c:v>
                </c:pt>
                <c:pt idx="4">
                  <c:v>11/9</c:v>
                </c:pt>
                <c:pt idx="5">
                  <c:v>11/13</c:v>
                </c:pt>
                <c:pt idx="6">
                  <c:v>11/16</c:v>
                </c:pt>
                <c:pt idx="7">
                  <c:v>11/20</c:v>
                </c:pt>
                <c:pt idx="8">
                  <c:v>11/23</c:v>
                </c:pt>
                <c:pt idx="9">
                  <c:v>1/22</c:v>
                </c:pt>
              </c:strCache>
            </c:strRef>
          </c:cat>
          <c:val>
            <c:numRef>
              <c:f>Sheet1!$B$25:$B$34</c:f>
              <c:numCache>
                <c:formatCode>General</c:formatCode>
                <c:ptCount val="10"/>
                <c:pt idx="2" formatCode="_(* #,##0_);_(* \(#,##0\);_(* &quot;-&quot;??_);_(@_)">
                  <c:v>2588</c:v>
                </c:pt>
                <c:pt idx="3" formatCode="_(* #,##0_);_(* \(#,##0\);_(* &quot;-&quot;??_);_(@_)">
                  <c:v>3358</c:v>
                </c:pt>
                <c:pt idx="4" formatCode="_(* #,##0_);_(* \(#,##0\);_(* &quot;-&quot;??_);_(@_)">
                  <c:v>9015</c:v>
                </c:pt>
                <c:pt idx="5" formatCode="_(* #,##0_);_(* \(#,##0\);_(* &quot;-&quot;??_);_(@_)">
                  <c:v>14366</c:v>
                </c:pt>
                <c:pt idx="6" formatCode="_(* #,##0_);_(* \(#,##0\);_(* &quot;-&quot;??_);_(@_)">
                  <c:v>15380</c:v>
                </c:pt>
                <c:pt idx="7" formatCode="_(* #,##0_);_(* \(#,##0\);_(* &quot;-&quot;??_);_(@_)">
                  <c:v>18001</c:v>
                </c:pt>
                <c:pt idx="8" formatCode="_(* #,##0_);_(* \(#,##0\);_(* &quot;-&quot;??_);_(@_)">
                  <c:v>18578</c:v>
                </c:pt>
                <c:pt idx="9" formatCode="_(* #,##0_);_(* \(#,##0\);_(* &quot;-&quot;??_);_(@_)">
                  <c:v>33418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90-46B5-A47B-4FACCD751646}"/>
            </c:ext>
          </c:extLst>
        </c:ser>
        <c:ser>
          <c:idx val="1"/>
          <c:order val="1"/>
          <c:tx>
            <c:strRef>
              <c:f>Sheet1!$C$24</c:f>
              <c:strCache>
                <c:ptCount val="1"/>
                <c:pt idx="0">
                  <c:v> 21UGSCH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Sheet1!$A$25:$A$34</c:f>
              <c:strCache>
                <c:ptCount val="10"/>
                <c:pt idx="0">
                  <c:v>10/19</c:v>
                </c:pt>
                <c:pt idx="1">
                  <c:v>10/24</c:v>
                </c:pt>
                <c:pt idx="2">
                  <c:v>10/30</c:v>
                </c:pt>
                <c:pt idx="3">
                  <c:v>11/2</c:v>
                </c:pt>
                <c:pt idx="4">
                  <c:v>11/9</c:v>
                </c:pt>
                <c:pt idx="5">
                  <c:v>11/13</c:v>
                </c:pt>
                <c:pt idx="6">
                  <c:v>11/16</c:v>
                </c:pt>
                <c:pt idx="7">
                  <c:v>11/20</c:v>
                </c:pt>
                <c:pt idx="8">
                  <c:v>11/23</c:v>
                </c:pt>
                <c:pt idx="9">
                  <c:v>1/22</c:v>
                </c:pt>
              </c:strCache>
            </c:strRef>
          </c:cat>
          <c:val>
            <c:numRef>
              <c:f>Sheet1!$C$25:$C$34</c:f>
              <c:numCache>
                <c:formatCode>_(* #,##0_);_(* \(#,##0\);_(* "-"??_);_(@_)</c:formatCode>
                <c:ptCount val="10"/>
                <c:pt idx="0">
                  <c:v>21639</c:v>
                </c:pt>
                <c:pt idx="1">
                  <c:v>22417</c:v>
                </c:pt>
                <c:pt idx="2">
                  <c:v>23167</c:v>
                </c:pt>
                <c:pt idx="3">
                  <c:v>23385</c:v>
                </c:pt>
                <c:pt idx="4">
                  <c:v>24348</c:v>
                </c:pt>
                <c:pt idx="5">
                  <c:v>25103</c:v>
                </c:pt>
                <c:pt idx="6">
                  <c:v>25236</c:v>
                </c:pt>
                <c:pt idx="7">
                  <c:v>26123</c:v>
                </c:pt>
                <c:pt idx="8">
                  <c:v>26293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90-46B5-A47B-4FACCD751646}"/>
            </c:ext>
          </c:extLst>
        </c:ser>
        <c:ser>
          <c:idx val="2"/>
          <c:order val="2"/>
          <c:tx>
            <c:strRef>
              <c:f>Sheet1!$D$24</c:f>
              <c:strCache>
                <c:ptCount val="1"/>
                <c:pt idx="0">
                  <c:v> 20GRSCH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Sheet1!$A$25:$A$34</c:f>
              <c:strCache>
                <c:ptCount val="10"/>
                <c:pt idx="0">
                  <c:v>10/19</c:v>
                </c:pt>
                <c:pt idx="1">
                  <c:v>10/24</c:v>
                </c:pt>
                <c:pt idx="2">
                  <c:v>10/30</c:v>
                </c:pt>
                <c:pt idx="3">
                  <c:v>11/2</c:v>
                </c:pt>
                <c:pt idx="4">
                  <c:v>11/9</c:v>
                </c:pt>
                <c:pt idx="5">
                  <c:v>11/13</c:v>
                </c:pt>
                <c:pt idx="6">
                  <c:v>11/16</c:v>
                </c:pt>
                <c:pt idx="7">
                  <c:v>11/20</c:v>
                </c:pt>
                <c:pt idx="8">
                  <c:v>11/23</c:v>
                </c:pt>
                <c:pt idx="9">
                  <c:v>1/22</c:v>
                </c:pt>
              </c:strCache>
            </c:strRef>
          </c:cat>
          <c:val>
            <c:numRef>
              <c:f>Sheet1!$D$25:$D$34</c:f>
              <c:numCache>
                <c:formatCode>General</c:formatCode>
                <c:ptCount val="10"/>
                <c:pt idx="2" formatCode="_(* #,##0_);_(* \(#,##0\);_(* &quot;-&quot;??_);_(@_)">
                  <c:v>125</c:v>
                </c:pt>
                <c:pt idx="3" formatCode="_(* #,##0_);_(* \(#,##0\);_(* &quot;-&quot;??_);_(@_)">
                  <c:v>162</c:v>
                </c:pt>
                <c:pt idx="4" formatCode="_(* #,##0_);_(* \(#,##0\);_(* &quot;-&quot;??_);_(@_)">
                  <c:v>268</c:v>
                </c:pt>
                <c:pt idx="5" formatCode="_(* #,##0_);_(* \(#,##0\);_(* &quot;-&quot;??_);_(@_)">
                  <c:v>312</c:v>
                </c:pt>
                <c:pt idx="6" formatCode="_(* #,##0_);_(* \(#,##0\);_(* &quot;-&quot;??_);_(@_)">
                  <c:v>331</c:v>
                </c:pt>
                <c:pt idx="7" formatCode="_(* #,##0_);_(* \(#,##0\);_(* &quot;-&quot;??_);_(@_)">
                  <c:v>507</c:v>
                </c:pt>
                <c:pt idx="8" formatCode="_(* #,##0_);_(* \(#,##0\);_(* &quot;-&quot;??_);_(@_)">
                  <c:v>2314</c:v>
                </c:pt>
                <c:pt idx="9" formatCode="_(* #,##0_);_(* \(#,##0\);_(* &quot;-&quot;??_);_(@_)">
                  <c:v>1132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90-46B5-A47B-4FACCD751646}"/>
            </c:ext>
          </c:extLst>
        </c:ser>
        <c:ser>
          <c:idx val="3"/>
          <c:order val="3"/>
          <c:tx>
            <c:strRef>
              <c:f>Sheet1!$E$24</c:f>
              <c:strCache>
                <c:ptCount val="1"/>
                <c:pt idx="0">
                  <c:v> 21GRSCH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Sheet1!$A$25:$A$34</c:f>
              <c:strCache>
                <c:ptCount val="10"/>
                <c:pt idx="0">
                  <c:v>10/19</c:v>
                </c:pt>
                <c:pt idx="1">
                  <c:v>10/24</c:v>
                </c:pt>
                <c:pt idx="2">
                  <c:v>10/30</c:v>
                </c:pt>
                <c:pt idx="3">
                  <c:v>11/2</c:v>
                </c:pt>
                <c:pt idx="4">
                  <c:v>11/9</c:v>
                </c:pt>
                <c:pt idx="5">
                  <c:v>11/13</c:v>
                </c:pt>
                <c:pt idx="6">
                  <c:v>11/16</c:v>
                </c:pt>
                <c:pt idx="7">
                  <c:v>11/20</c:v>
                </c:pt>
                <c:pt idx="8">
                  <c:v>11/23</c:v>
                </c:pt>
                <c:pt idx="9">
                  <c:v>1/22</c:v>
                </c:pt>
              </c:strCache>
            </c:strRef>
          </c:cat>
          <c:val>
            <c:numRef>
              <c:f>Sheet1!$E$25:$E$34</c:f>
              <c:numCache>
                <c:formatCode>_(* #,##0_);_(* \(#,##0\);_(* "-"??_);_(@_)</c:formatCode>
                <c:ptCount val="10"/>
                <c:pt idx="0">
                  <c:v>558</c:v>
                </c:pt>
                <c:pt idx="1">
                  <c:v>594</c:v>
                </c:pt>
                <c:pt idx="2">
                  <c:v>686</c:v>
                </c:pt>
                <c:pt idx="3">
                  <c:v>731</c:v>
                </c:pt>
                <c:pt idx="4">
                  <c:v>763</c:v>
                </c:pt>
                <c:pt idx="5">
                  <c:v>793</c:v>
                </c:pt>
                <c:pt idx="6">
                  <c:v>795</c:v>
                </c:pt>
                <c:pt idx="7">
                  <c:v>843</c:v>
                </c:pt>
                <c:pt idx="8">
                  <c:v>3075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90-46B5-A47B-4FACCD751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031432"/>
        <c:axId val="312030448"/>
      </c:lineChart>
      <c:catAx>
        <c:axId val="312031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030448"/>
        <c:crosses val="autoZero"/>
        <c:auto val="1"/>
        <c:lblAlgn val="ctr"/>
        <c:lblOffset val="100"/>
        <c:noMultiLvlLbl val="0"/>
      </c:catAx>
      <c:valAx>
        <c:axId val="31203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031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6233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0.59235</cdr:x>
      <cdr:y>0.67117</cdr:y>
    </cdr:from>
    <cdr:to>
      <cdr:x>0.89351</cdr:x>
      <cdr:y>0.81966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C2F1B96-59C6-4F86-9D0A-43872C9FFBB6}"/>
            </a:ext>
          </a:extLst>
        </cdr:cNvPr>
        <cdr:cNvSpPr txBox="1"/>
      </cdr:nvSpPr>
      <cdr:spPr>
        <a:xfrm xmlns:a="http://schemas.openxmlformats.org/drawingml/2006/main">
          <a:off x="6816349" y="2824240"/>
          <a:ext cx="3465576" cy="624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>
              <a:solidFill>
                <a:srgbClr val="FF0000"/>
              </a:solidFill>
            </a:rPr>
            <a:t>FY19-FY20 Budget Reduction</a:t>
          </a:r>
        </a:p>
        <a:p xmlns:a="http://schemas.openxmlformats.org/drawingml/2006/main">
          <a:pPr algn="ctr"/>
          <a:r>
            <a:rPr lang="en-US" sz="1600" b="1" dirty="0">
              <a:solidFill>
                <a:srgbClr val="FF0000"/>
              </a:solidFill>
            </a:rPr>
            <a:t>December 2019</a:t>
          </a:r>
        </a:p>
      </cdr:txBody>
    </cdr:sp>
  </cdr:relSizeAnchor>
  <cdr:relSizeAnchor xmlns:cdr="http://schemas.openxmlformats.org/drawingml/2006/chartDrawing">
    <cdr:from>
      <cdr:x>0.76244</cdr:x>
      <cdr:y>0.45877</cdr:y>
    </cdr:from>
    <cdr:to>
      <cdr:x>0.78086</cdr:x>
      <cdr:y>0.58876</cdr:y>
    </cdr:to>
    <cdr:sp macro="" textlink="">
      <cdr:nvSpPr>
        <cdr:cNvPr id="5" name="Arrow: Down 4">
          <a:extLst xmlns:a="http://schemas.openxmlformats.org/drawingml/2006/main">
            <a:ext uri="{FF2B5EF4-FFF2-40B4-BE49-F238E27FC236}">
              <a16:creationId xmlns:a16="http://schemas.microsoft.com/office/drawing/2014/main" id="{43F1A838-9FCC-4A1C-BB27-9649B8BF4204}"/>
            </a:ext>
          </a:extLst>
        </cdr:cNvPr>
        <cdr:cNvSpPr/>
      </cdr:nvSpPr>
      <cdr:spPr>
        <a:xfrm xmlns:a="http://schemas.openxmlformats.org/drawingml/2006/main">
          <a:off x="8773638" y="1930462"/>
          <a:ext cx="211964" cy="546989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>
            <a:alpha val="20000"/>
          </a:srgbClr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0.85258</cdr:x>
      <cdr:y>0.53082</cdr:y>
    </cdr:from>
    <cdr:to>
      <cdr:x>0.87032</cdr:x>
      <cdr:y>0.66671</cdr:y>
    </cdr:to>
    <cdr:sp macro="" textlink="">
      <cdr:nvSpPr>
        <cdr:cNvPr id="6" name="Arrow: Down 5">
          <a:extLst xmlns:a="http://schemas.openxmlformats.org/drawingml/2006/main">
            <a:ext uri="{FF2B5EF4-FFF2-40B4-BE49-F238E27FC236}">
              <a16:creationId xmlns:a16="http://schemas.microsoft.com/office/drawing/2014/main" id="{CA65458A-B5C5-4422-9ED6-781966DC5EF1}"/>
            </a:ext>
          </a:extLst>
        </cdr:cNvPr>
        <cdr:cNvSpPr/>
      </cdr:nvSpPr>
      <cdr:spPr>
        <a:xfrm xmlns:a="http://schemas.openxmlformats.org/drawingml/2006/main">
          <a:off x="9810953" y="2233658"/>
          <a:ext cx="204139" cy="57181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>
            <a:alpha val="20000"/>
          </a:srgbClr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96E38-CE3A-44A3-98D0-873FD72F1A07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78F50-E460-4091-85FF-81D919068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1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78F50-E460-4091-85FF-81D919068E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8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78F50-E460-4091-85FF-81D919068E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59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15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24CEA-A516-4DB7-8FDB-B3672D69F23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3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6AC3-131D-4BC9-8812-3FF2B3AAB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04580-E476-4395-A162-6B363EA78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D5BE2-B57A-4DEA-A182-DF3B929B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8455-81BF-47E8-8E44-B5BF8A174CC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EE37E-5DEE-424C-AA1F-44C7ED36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D23E-E962-4F28-940D-9826F547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7AEE-A4C6-4E27-ABD2-08E165E2C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1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86B0-33C2-4617-ACD0-C92AAA1B3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B4BEB-F279-4DF2-8840-1D0C238EC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1E96F-7519-48A6-8C63-7E88271A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8455-81BF-47E8-8E44-B5BF8A174CC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6195B-82D0-43BD-8465-971A40B7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F391A-0411-47B0-95E6-9E2DFEFA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7AEE-A4C6-4E27-ABD2-08E165E2C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7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0261F2-50E5-4436-AB45-3E4700775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00A7C-136B-4325-A927-7DF1DF06E5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B1CD2-80B5-48CA-8443-CE81B590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8455-81BF-47E8-8E44-B5BF8A174CC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1D33C-2077-4274-8179-F670A21B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A6E23-314F-4436-9717-6A3B38C16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7AEE-A4C6-4E27-ABD2-08E165E2C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07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02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391" y="2344552"/>
            <a:ext cx="11541070" cy="2387600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133" y="4717917"/>
            <a:ext cx="9144000" cy="4895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64005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0572-0464-46F5-815A-9B76CA513A63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99F8-087F-48F5-A6A5-FF63AE223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DED3-2F41-453F-B0C6-2B5AB1FB72BF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99F8-087F-48F5-A6A5-FF63AE223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9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E35B-FA1F-422D-AE94-5D51D8A6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227F8-EF34-42AE-8907-A8974C1C9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89C01-19EF-4C7E-9FA0-553E74B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8455-81BF-47E8-8E44-B5BF8A174CC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01E9D-07B9-4D2D-A1C9-A8CE36E4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0538F-1FEF-48D6-832A-4C1B9334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7AEE-A4C6-4E27-ABD2-08E165E2C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C3E38-15EA-4E02-A92A-62E1940D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20260-1FB7-45C5-8979-A145712FF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BB8BD-8D45-42AA-9607-F24E4F81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8455-81BF-47E8-8E44-B5BF8A174CC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9EC5A-EE05-4097-AA4D-5287A979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98B5E-7459-4CA2-B4BC-5A990E00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7AEE-A4C6-4E27-ABD2-08E165E2C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8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0C19-2092-42E0-B7D0-99EBB96F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70B19-B55E-4A3D-986D-F48B279DD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296DE-55EA-4A92-94AF-3549DDF2A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ACF1A-B56B-4AB7-BB59-F40206551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8455-81BF-47E8-8E44-B5BF8A174CC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4D552-F4E8-4140-A63E-4BB1620C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A5B79-E467-4DE9-AFD9-3A3B9B783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7AEE-A4C6-4E27-ABD2-08E165E2C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2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ADAB-6003-403D-9B2A-E3C9CC8C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28761-1149-4D74-AE83-3333B061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6323E-C6BB-44A1-92B7-F3E55D2C7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103D2F-FD93-4A88-842A-F57CC48D53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F09315-A4A1-4339-9E21-BB0B2814C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DAC8EC-9747-4D95-AE49-AC6E613A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8455-81BF-47E8-8E44-B5BF8A174CC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FCBD4D-D923-48E7-951C-3C415CE70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CEB898-DB06-4B03-B70D-23A0AF05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7AEE-A4C6-4E27-ABD2-08E165E2C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2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981AB-C223-47EA-9501-59BF6784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EE591-1531-4BC8-B1E8-46488C5DC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8455-81BF-47E8-8E44-B5BF8A174CC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55F12-C38C-45CF-9EBA-2350E4194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5DE77-331A-4C3A-823C-832AAD88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7AEE-A4C6-4E27-ABD2-08E165E2C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1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5C5607-3BA2-44D6-B518-5571A0FB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8455-81BF-47E8-8E44-B5BF8A174CC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AC441-1488-4115-BF8C-8B2CEC446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C9266-9078-4379-9810-FAE1D93ED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7AEE-A4C6-4E27-ABD2-08E165E2C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1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004BB-D7CA-4319-A228-92CE9D0C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658DC-1CB4-4653-925B-7AC4DEA99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D06AD-7B67-4A3D-93A0-92377853E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0E7F3-D024-404A-B8D2-9FF7782C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8455-81BF-47E8-8E44-B5BF8A174CC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35C7DE-B295-4B78-806F-FCC74CD8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0067B-B4C4-4E02-A755-F0B8197F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7AEE-A4C6-4E27-ABD2-08E165E2C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8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86F0-8555-4A3A-B313-4DF2ACB84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BCDB02-3FA1-49CC-9952-70160894A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E49F2-4D79-4A04-8C4E-F7AB469DD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1224D-D4B1-4979-9185-EF57F7FC3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8455-81BF-47E8-8E44-B5BF8A174CC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644B0-CEAB-4375-B621-8C2BD56A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44535-6273-40B4-B862-30D9C66C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7AEE-A4C6-4E27-ABD2-08E165E2C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70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F197E5-7C7F-48DC-97A7-FDA9E06C5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07864-FE9E-4C32-9107-6B8508BEC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38CB6-C1C1-4CDE-91A6-1DDA9B8C19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88455-81BF-47E8-8E44-B5BF8A174CCC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F0C9A-7AB9-4F94-A5C2-0EB562A7C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552FE-0533-4BEE-AC0C-8F874CA81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07AEE-A4C6-4E27-ABD2-08E165E2C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2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020" y="450366"/>
            <a:ext cx="10515600" cy="7352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0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3DFF1-27C3-4B9C-A649-D7033AF1852B}" type="datetime1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199F8-087F-48F5-A6A5-FF63AE2232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0BE4BF-ECB7-4380-9D71-C109D7917C08}"/>
              </a:ext>
            </a:extLst>
          </p:cNvPr>
          <p:cNvSpPr/>
          <p:nvPr/>
        </p:nvSpPr>
        <p:spPr>
          <a:xfrm>
            <a:off x="6374324" y="3758129"/>
            <a:ext cx="52735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baseline="30000" dirty="0">
                <a:latin typeface="Trebuchet MS" panose="020B0603020202020204" pitchFamily="34" charset="0"/>
              </a:rPr>
              <a:t>FY21 Mid-Year Budget Reduction</a:t>
            </a:r>
          </a:p>
          <a:p>
            <a:pPr algn="ctr"/>
            <a:r>
              <a:rPr lang="en-US" sz="3600" baseline="30000" dirty="0">
                <a:latin typeface="Trebuchet MS" panose="020B0603020202020204" pitchFamily="34" charset="0"/>
              </a:rPr>
              <a:t>November 23, 2020</a:t>
            </a:r>
          </a:p>
        </p:txBody>
      </p:sp>
    </p:spTree>
    <p:extLst>
      <p:ext uri="{BB962C8B-B14F-4D97-AF65-F5344CB8AC3E}">
        <p14:creationId xmlns:p14="http://schemas.microsoft.com/office/powerpoint/2010/main" val="360682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573949" y="691978"/>
            <a:ext cx="6192299" cy="5668844"/>
            <a:chOff x="5329989" y="419100"/>
            <a:chExt cx="6436259" cy="595530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2" y="492758"/>
            <a:ext cx="983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</a:rPr>
              <a:t>Balancing our budget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8ECE4-5E95-42E8-8359-A9BE1AEBB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75" y="1855132"/>
            <a:ext cx="11510246" cy="4206605"/>
          </a:xfrm>
          <a:prstGeom prst="rect">
            <a:avLst/>
          </a:prstGeom>
        </p:spPr>
      </p:pic>
      <p:sp>
        <p:nvSpPr>
          <p:cNvPr id="22" name="TextBox 1">
            <a:extLst>
              <a:ext uri="{FF2B5EF4-FFF2-40B4-BE49-F238E27FC236}">
                <a16:creationId xmlns:a16="http://schemas.microsoft.com/office/drawing/2014/main" id="{3E3CF9ED-451E-4CF7-ABCC-5A7E218A7CBE}"/>
              </a:ext>
            </a:extLst>
          </p:cNvPr>
          <p:cNvSpPr txBox="1"/>
          <p:nvPr/>
        </p:nvSpPr>
        <p:spPr>
          <a:xfrm>
            <a:off x="9915388" y="4049708"/>
            <a:ext cx="2360676" cy="8497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</a:rPr>
              <a:t>FY21 Budget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Census Day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1F0BD42-300F-4C31-8A31-6540A2A8A757}"/>
              </a:ext>
            </a:extLst>
          </p:cNvPr>
          <p:cNvSpPr/>
          <p:nvPr/>
        </p:nvSpPr>
        <p:spPr>
          <a:xfrm>
            <a:off x="10948386" y="4734141"/>
            <a:ext cx="238845" cy="389188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96DC39D-89C0-41EF-A5F5-79755C2D7BF6}"/>
              </a:ext>
            </a:extLst>
          </p:cNvPr>
          <p:cNvCxnSpPr>
            <a:cxnSpLocks/>
          </p:cNvCxnSpPr>
          <p:nvPr/>
        </p:nvCxnSpPr>
        <p:spPr>
          <a:xfrm>
            <a:off x="9487619" y="3439628"/>
            <a:ext cx="653748" cy="124358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541257C-6F3A-447D-B68C-7D035F219D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075" y="1900859"/>
            <a:ext cx="1524003" cy="542545"/>
          </a:xfrm>
          <a:prstGeom prst="rect">
            <a:avLst/>
          </a:prstGeom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A32E047C-CCA8-40FC-83FE-D40CC5BDEBE6}"/>
              </a:ext>
            </a:extLst>
          </p:cNvPr>
          <p:cNvSpPr txBox="1"/>
          <p:nvPr/>
        </p:nvSpPr>
        <p:spPr>
          <a:xfrm>
            <a:off x="8304132" y="2843274"/>
            <a:ext cx="2263181" cy="10567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FY21 Balanced Budget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July 1,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EA5712-3E42-4EC5-A2B1-08A4E13FC6AB}"/>
              </a:ext>
            </a:extLst>
          </p:cNvPr>
          <p:cNvSpPr txBox="1"/>
          <p:nvPr/>
        </p:nvSpPr>
        <p:spPr>
          <a:xfrm>
            <a:off x="11019169" y="4726899"/>
            <a:ext cx="918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$1.0M</a:t>
            </a:r>
          </a:p>
        </p:txBody>
      </p:sp>
    </p:spTree>
    <p:extLst>
      <p:ext uri="{BB962C8B-B14F-4D97-AF65-F5344CB8AC3E}">
        <p14:creationId xmlns:p14="http://schemas.microsoft.com/office/powerpoint/2010/main" val="295613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70BE6604-5396-4481-841B-C84A4E537B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3412110"/>
              </p:ext>
            </p:extLst>
          </p:nvPr>
        </p:nvGraphicFramePr>
        <p:xfrm>
          <a:off x="1304544" y="2985194"/>
          <a:ext cx="9802368" cy="3084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59296">
                  <a:extLst>
                    <a:ext uri="{9D8B030D-6E8A-4147-A177-3AD203B41FA5}">
                      <a16:colId xmlns:a16="http://schemas.microsoft.com/office/drawing/2014/main" val="1511030886"/>
                    </a:ext>
                  </a:extLst>
                </a:gridCol>
                <a:gridCol w="3243072">
                  <a:extLst>
                    <a:ext uri="{9D8B030D-6E8A-4147-A177-3AD203B41FA5}">
                      <a16:colId xmlns:a16="http://schemas.microsoft.com/office/drawing/2014/main" val="1865236697"/>
                    </a:ext>
                  </a:extLst>
                </a:gridCol>
              </a:tblGrid>
              <a:tr h="6687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Mid-Year Base Budget Reduction Needed in FY21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60" marR="4360" marT="7620" marB="0" anchor="ctr">
                    <a:solidFill>
                      <a:srgbClr val="004C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817650"/>
                  </a:ext>
                </a:extLst>
              </a:tr>
              <a:tr h="33224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360" marR="436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360" marR="436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09181"/>
                  </a:ext>
                </a:extLst>
              </a:tr>
              <a:tr h="69457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Enrollment Driven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$918,756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46182"/>
                  </a:ext>
                </a:extLst>
              </a:tr>
              <a:tr h="69457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 Base Budget Needs - Technology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$89,960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933672"/>
                  </a:ext>
                </a:extLst>
              </a:tr>
              <a:tr h="69457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$1,008,716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968770"/>
                  </a:ext>
                </a:extLst>
              </a:tr>
            </a:tbl>
          </a:graphicData>
        </a:graphic>
      </p:graphicFrame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73B6058-3869-47F9-8ED2-70E66E10E4D0}"/>
              </a:ext>
            </a:extLst>
          </p:cNvPr>
          <p:cNvSpPr txBox="1">
            <a:spLocks/>
          </p:cNvSpPr>
          <p:nvPr/>
        </p:nvSpPr>
        <p:spPr>
          <a:xfrm>
            <a:off x="1085088" y="2065769"/>
            <a:ext cx="10363201" cy="9935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FY21 Budget was balanced on July 1 assuming flat enrollment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71B40-B710-47DF-AE78-55731453CE82}"/>
              </a:ext>
            </a:extLst>
          </p:cNvPr>
          <p:cNvSpPr txBox="1"/>
          <p:nvPr/>
        </p:nvSpPr>
        <p:spPr>
          <a:xfrm>
            <a:off x="2646179" y="461153"/>
            <a:ext cx="894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solidFill>
                  <a:schemeClr val="bg1"/>
                </a:solidFill>
                <a:latin typeface="Foro-Bold" panose="02000000000000000000" pitchFamily="50" charset="0"/>
              </a:rPr>
              <a:t>FY21 budget was balanced and now…</a:t>
            </a:r>
          </a:p>
        </p:txBody>
      </p:sp>
    </p:spTree>
    <p:extLst>
      <p:ext uri="{BB962C8B-B14F-4D97-AF65-F5344CB8AC3E}">
        <p14:creationId xmlns:p14="http://schemas.microsoft.com/office/powerpoint/2010/main" val="325155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4A122C-5B9B-4BA4-8A0A-DDC061C1ADFB}"/>
              </a:ext>
            </a:extLst>
          </p:cNvPr>
          <p:cNvSpPr txBox="1"/>
          <p:nvPr/>
        </p:nvSpPr>
        <p:spPr>
          <a:xfrm>
            <a:off x="1583955" y="438692"/>
            <a:ext cx="10999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Enrollment driven budget reduction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DB7248-91A5-4AE3-ADFB-1E746DDC3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30403"/>
              </p:ext>
            </p:extLst>
          </p:nvPr>
        </p:nvGraphicFramePr>
        <p:xfrm>
          <a:off x="524256" y="2170176"/>
          <a:ext cx="11226757" cy="404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7141">
                  <a:extLst>
                    <a:ext uri="{9D8B030D-6E8A-4147-A177-3AD203B41FA5}">
                      <a16:colId xmlns:a16="http://schemas.microsoft.com/office/drawing/2014/main" val="4206017627"/>
                    </a:ext>
                  </a:extLst>
                </a:gridCol>
                <a:gridCol w="1403572">
                  <a:extLst>
                    <a:ext uri="{9D8B030D-6E8A-4147-A177-3AD203B41FA5}">
                      <a16:colId xmlns:a16="http://schemas.microsoft.com/office/drawing/2014/main" val="1876236206"/>
                    </a:ext>
                  </a:extLst>
                </a:gridCol>
                <a:gridCol w="1540030">
                  <a:extLst>
                    <a:ext uri="{9D8B030D-6E8A-4147-A177-3AD203B41FA5}">
                      <a16:colId xmlns:a16="http://schemas.microsoft.com/office/drawing/2014/main" val="3108065762"/>
                    </a:ext>
                  </a:extLst>
                </a:gridCol>
                <a:gridCol w="6976014">
                  <a:extLst>
                    <a:ext uri="{9D8B030D-6E8A-4147-A177-3AD203B41FA5}">
                      <a16:colId xmlns:a16="http://schemas.microsoft.com/office/drawing/2014/main" val="368918153"/>
                    </a:ext>
                  </a:extLst>
                </a:gridCol>
              </a:tblGrid>
              <a:tr h="67612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Student Credit Hours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4C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27701"/>
                  </a:ext>
                </a:extLst>
              </a:tr>
              <a:tr h="676123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 dirty="0">
                          <a:effectLst/>
                          <a:latin typeface="Trebuchet MS" panose="020B0603020202020204" pitchFamily="34" charset="0"/>
                        </a:rPr>
                        <a:t>FY20</a:t>
                      </a:r>
                      <a:endParaRPr lang="en-US" sz="2400" b="0" i="0" u="sng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FY21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 dirty="0">
                          <a:effectLst/>
                          <a:latin typeface="Trebuchet MS" panose="020B0603020202020204" pitchFamily="34" charset="0"/>
                        </a:rPr>
                        <a:t>Comments</a:t>
                      </a:r>
                      <a:endParaRPr lang="en-US" sz="2400" b="0" i="0" u="sng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63563"/>
                  </a:ext>
                </a:extLst>
              </a:tr>
              <a:tr h="67612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Summer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5,812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6,426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Incentive Funding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935547"/>
                  </a:ext>
                </a:extLst>
              </a:tr>
              <a:tr h="67612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Fall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37,555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35,061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Base Budget Reduction Needed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282338"/>
                  </a:ext>
                </a:extLst>
              </a:tr>
              <a:tr h="66518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Spring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sng" strike="noStrike" dirty="0">
                          <a:effectLst/>
                          <a:latin typeface="Trebuchet MS" panose="020B0603020202020204" pitchFamily="34" charset="0"/>
                        </a:rPr>
                        <a:t>34,550</a:t>
                      </a:r>
                      <a:endParaRPr lang="en-US" sz="2400" b="0" i="0" u="sng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32,000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91% Fall to Spring Retention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58166"/>
                  </a:ext>
                </a:extLst>
              </a:tr>
              <a:tr h="67612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Total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77,917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73,487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Projected Revenue Shortfall of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$918,756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4678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5F70FBC-E256-44AE-9B35-E61CC463A896}"/>
              </a:ext>
            </a:extLst>
          </p:cNvPr>
          <p:cNvSpPr/>
          <p:nvPr/>
        </p:nvSpPr>
        <p:spPr>
          <a:xfrm>
            <a:off x="515566" y="3560325"/>
            <a:ext cx="11235447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07CACF-BD19-47F5-AA48-61EAD2FDD47A}"/>
              </a:ext>
            </a:extLst>
          </p:cNvPr>
          <p:cNvSpPr/>
          <p:nvPr/>
        </p:nvSpPr>
        <p:spPr>
          <a:xfrm>
            <a:off x="514528" y="4213596"/>
            <a:ext cx="11235447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CD749B-9ECF-4B67-A484-6342CB94D33F}"/>
              </a:ext>
            </a:extLst>
          </p:cNvPr>
          <p:cNvSpPr/>
          <p:nvPr/>
        </p:nvSpPr>
        <p:spPr>
          <a:xfrm>
            <a:off x="514528" y="4881892"/>
            <a:ext cx="11235447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5DFAF9-E41F-43CD-9529-A662019373C0}"/>
              </a:ext>
            </a:extLst>
          </p:cNvPr>
          <p:cNvSpPr/>
          <p:nvPr/>
        </p:nvSpPr>
        <p:spPr>
          <a:xfrm>
            <a:off x="524256" y="5580627"/>
            <a:ext cx="11235447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9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70BE6604-5396-4481-841B-C84A4E537B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0713739"/>
              </p:ext>
            </p:extLst>
          </p:nvPr>
        </p:nvGraphicFramePr>
        <p:xfrm>
          <a:off x="1975104" y="1997642"/>
          <a:ext cx="8278368" cy="4167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3453">
                  <a:extLst>
                    <a:ext uri="{9D8B030D-6E8A-4147-A177-3AD203B41FA5}">
                      <a16:colId xmlns:a16="http://schemas.microsoft.com/office/drawing/2014/main" val="1511030886"/>
                    </a:ext>
                  </a:extLst>
                </a:gridCol>
                <a:gridCol w="3044915">
                  <a:extLst>
                    <a:ext uri="{9D8B030D-6E8A-4147-A177-3AD203B41FA5}">
                      <a16:colId xmlns:a16="http://schemas.microsoft.com/office/drawing/2014/main" val="1865236697"/>
                    </a:ext>
                  </a:extLst>
                </a:gridCol>
              </a:tblGrid>
              <a:tr h="69457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EAB Navigate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$37,500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46182"/>
                  </a:ext>
                </a:extLst>
              </a:tr>
              <a:tr h="69457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LogRhythm Network Security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$29,648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933672"/>
                  </a:ext>
                </a:extLst>
              </a:tr>
              <a:tr h="69457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Contract Management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$5,000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962126"/>
                  </a:ext>
                </a:extLst>
              </a:tr>
              <a:tr h="69457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Respondus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On-Line Proctoring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$5,922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960408"/>
                  </a:ext>
                </a:extLst>
              </a:tr>
              <a:tr h="69457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Regents Information System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$11,890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826702"/>
                  </a:ext>
                </a:extLst>
              </a:tr>
              <a:tr h="69457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$89,960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9687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871B40-B710-47DF-AE78-55731453CE82}"/>
              </a:ext>
            </a:extLst>
          </p:cNvPr>
          <p:cNvSpPr txBox="1"/>
          <p:nvPr/>
        </p:nvSpPr>
        <p:spPr>
          <a:xfrm>
            <a:off x="2646179" y="461153"/>
            <a:ext cx="894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solidFill>
                  <a:schemeClr val="bg1"/>
                </a:solidFill>
                <a:latin typeface="Foro-Bold" panose="02000000000000000000" pitchFamily="50" charset="0"/>
              </a:rPr>
              <a:t>New Base budget needs - technology</a:t>
            </a:r>
          </a:p>
        </p:txBody>
      </p:sp>
    </p:spTree>
    <p:extLst>
      <p:ext uri="{BB962C8B-B14F-4D97-AF65-F5344CB8AC3E}">
        <p14:creationId xmlns:p14="http://schemas.microsoft.com/office/powerpoint/2010/main" val="3702988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70BE6604-5396-4481-841B-C84A4E537B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9105692"/>
              </p:ext>
            </p:extLst>
          </p:nvPr>
        </p:nvGraphicFramePr>
        <p:xfrm>
          <a:off x="716209" y="2103418"/>
          <a:ext cx="8278368" cy="42934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3453">
                  <a:extLst>
                    <a:ext uri="{9D8B030D-6E8A-4147-A177-3AD203B41FA5}">
                      <a16:colId xmlns:a16="http://schemas.microsoft.com/office/drawing/2014/main" val="1511030886"/>
                    </a:ext>
                  </a:extLst>
                </a:gridCol>
                <a:gridCol w="3044915">
                  <a:extLst>
                    <a:ext uri="{9D8B030D-6E8A-4147-A177-3AD203B41FA5}">
                      <a16:colId xmlns:a16="http://schemas.microsoft.com/office/drawing/2014/main" val="1865236697"/>
                    </a:ext>
                  </a:extLst>
                </a:gridCol>
              </a:tblGrid>
              <a:tr h="61334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FY21 Revenue Shortfall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$1,008,716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46182"/>
                  </a:ext>
                </a:extLst>
              </a:tr>
              <a:tr h="61334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Institutional Scholarships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$203,500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933672"/>
                  </a:ext>
                </a:extLst>
              </a:tr>
              <a:tr h="61334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Little Jacket Learning Center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$120,260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962126"/>
                  </a:ext>
                </a:extLst>
              </a:tr>
              <a:tr h="61334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RNL Strategic Enrollment 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$102,774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50132"/>
                  </a:ext>
                </a:extLst>
              </a:tr>
              <a:tr h="61334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BHSU-RC Signage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$4,000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813755"/>
                  </a:ext>
                </a:extLst>
              </a:tr>
              <a:tr h="61334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CMS Upgrade for Website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$57,000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037242"/>
                  </a:ext>
                </a:extLst>
              </a:tr>
              <a:tr h="613347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$1,496,250</a:t>
                      </a:r>
                    </a:p>
                  </a:txBody>
                  <a:tcPr marL="4360" marR="436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9687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871B40-B710-47DF-AE78-55731453CE82}"/>
              </a:ext>
            </a:extLst>
          </p:cNvPr>
          <p:cNvSpPr txBox="1"/>
          <p:nvPr/>
        </p:nvSpPr>
        <p:spPr>
          <a:xfrm>
            <a:off x="2646179" y="461153"/>
            <a:ext cx="894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solidFill>
                  <a:schemeClr val="bg1"/>
                </a:solidFill>
                <a:latin typeface="Foro-Bold" panose="02000000000000000000" pitchFamily="50" charset="0"/>
              </a:rPr>
              <a:t>One-time cash flow needs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5A28F2-1C65-4640-925E-5001FB9C85FE}"/>
              </a:ext>
            </a:extLst>
          </p:cNvPr>
          <p:cNvSpPr/>
          <p:nvPr/>
        </p:nvSpPr>
        <p:spPr>
          <a:xfrm>
            <a:off x="9462551" y="2378858"/>
            <a:ext cx="2243328" cy="3383280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>
                <a:solidFill>
                  <a:schemeClr val="tx1"/>
                </a:solidFill>
              </a:rPr>
              <a:t>GOAL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Do Not Use Any Cash Reserves in FY21</a:t>
            </a:r>
          </a:p>
        </p:txBody>
      </p:sp>
    </p:spTree>
    <p:extLst>
      <p:ext uri="{BB962C8B-B14F-4D97-AF65-F5344CB8AC3E}">
        <p14:creationId xmlns:p14="http://schemas.microsoft.com/office/powerpoint/2010/main" val="421256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D6927A-A41D-40F1-9656-FC1B71D00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557059"/>
              </p:ext>
            </p:extLst>
          </p:nvPr>
        </p:nvGraphicFramePr>
        <p:xfrm>
          <a:off x="2538510" y="1513581"/>
          <a:ext cx="8936736" cy="50669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67456">
                  <a:extLst>
                    <a:ext uri="{9D8B030D-6E8A-4147-A177-3AD203B41FA5}">
                      <a16:colId xmlns:a16="http://schemas.microsoft.com/office/drawing/2014/main" val="1379412952"/>
                    </a:ext>
                  </a:extLst>
                </a:gridCol>
                <a:gridCol w="2670048">
                  <a:extLst>
                    <a:ext uri="{9D8B030D-6E8A-4147-A177-3AD203B41FA5}">
                      <a16:colId xmlns:a16="http://schemas.microsoft.com/office/drawing/2014/main" val="636577818"/>
                    </a:ext>
                  </a:extLst>
                </a:gridCol>
                <a:gridCol w="2999232">
                  <a:extLst>
                    <a:ext uri="{9D8B030D-6E8A-4147-A177-3AD203B41FA5}">
                      <a16:colId xmlns:a16="http://schemas.microsoft.com/office/drawing/2014/main" val="410467490"/>
                    </a:ext>
                  </a:extLst>
                </a:gridCol>
              </a:tblGrid>
              <a:tr h="617205">
                <a:tc>
                  <a:txBody>
                    <a:bodyPr/>
                    <a:lstStyle/>
                    <a:p>
                      <a:endParaRPr lang="en-US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004C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rebuchet MS" panose="020B0603020202020204" pitchFamily="34" charset="0"/>
                        </a:rPr>
                        <a:t>Base Budget</a:t>
                      </a:r>
                    </a:p>
                    <a:p>
                      <a:pPr algn="ctr"/>
                      <a:endParaRPr lang="en-US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004C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rebuchet MS" panose="020B0603020202020204" pitchFamily="34" charset="0"/>
                        </a:rPr>
                        <a:t>One-Time Cash </a:t>
                      </a:r>
                    </a:p>
                  </a:txBody>
                  <a:tcPr>
                    <a:solidFill>
                      <a:srgbClr val="004C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10195"/>
                  </a:ext>
                </a:extLst>
              </a:tr>
              <a:tr h="34885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 panose="020B0603020202020204" pitchFamily="34" charset="0"/>
                        </a:rPr>
                        <a:t>Total Need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Trebuchet MS" panose="020B0603020202020204" pitchFamily="34" charset="0"/>
                        </a:rPr>
                        <a:t>$1,008,716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Trebuchet MS" panose="020B0603020202020204" pitchFamily="34" charset="0"/>
                        </a:rPr>
                        <a:t>$1,496,250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905663"/>
                  </a:ext>
                </a:extLst>
              </a:tr>
              <a:tr h="37175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 panose="020B0603020202020204" pitchFamily="34" charset="0"/>
                        </a:rPr>
                        <a:t>Eliminated Positions – 6.0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rebuchet MS" panose="020B0603020202020204" pitchFamily="34" charset="0"/>
                        </a:rPr>
                        <a:t>$480,723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rebuchet MS" panose="020B0603020202020204" pitchFamily="34" charset="0"/>
                        </a:rPr>
                        <a:t>$144,344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586690"/>
                  </a:ext>
                </a:extLst>
              </a:tr>
              <a:tr h="34885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 panose="020B0603020202020204" pitchFamily="34" charset="0"/>
                        </a:rPr>
                        <a:t>Frozen Positions – 4.0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rebuchet MS" panose="020B0603020202020204" pitchFamily="34" charset="0"/>
                        </a:rPr>
                        <a:t>$0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rebuchet MS" panose="020B0603020202020204" pitchFamily="34" charset="0"/>
                        </a:rPr>
                        <a:t>$135,126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652304"/>
                  </a:ext>
                </a:extLst>
              </a:tr>
              <a:tr h="34885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 panose="020B0603020202020204" pitchFamily="34" charset="0"/>
                        </a:rPr>
                        <a:t>Remove Reserve Rebuild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rebuchet MS" panose="020B0603020202020204" pitchFamily="34" charset="0"/>
                        </a:rPr>
                        <a:t>$500,000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rebuchet MS" panose="020B0603020202020204" pitchFamily="34" charset="0"/>
                        </a:rPr>
                        <a:t>$500,000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328134"/>
                  </a:ext>
                </a:extLst>
              </a:tr>
              <a:tr h="37062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 panose="020B0603020202020204" pitchFamily="34" charset="0"/>
                        </a:rPr>
                        <a:t>Summer School Incentive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rebuchet MS" panose="020B0603020202020204" pitchFamily="34" charset="0"/>
                        </a:rPr>
                        <a:t>$0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rebuchet MS" panose="020B0603020202020204" pitchFamily="34" charset="0"/>
                        </a:rPr>
                        <a:t>$44,080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213782"/>
                  </a:ext>
                </a:extLst>
              </a:tr>
              <a:tr h="371576"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latin typeface="Trebuchet MS" panose="020B0603020202020204" pitchFamily="34" charset="0"/>
                        </a:rPr>
                        <a:t>OE Reductions</a:t>
                      </a:r>
                      <a:endParaRPr lang="en-US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rebuchet MS" panose="020B0603020202020204" pitchFamily="34" charset="0"/>
                        </a:rPr>
                        <a:t>$10,000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rebuchet MS" panose="020B0603020202020204" pitchFamily="34" charset="0"/>
                        </a:rPr>
                        <a:t>$160,000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563679"/>
                  </a:ext>
                </a:extLst>
              </a:tr>
              <a:tr h="39988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 panose="020B0603020202020204" pitchFamily="34" charset="0"/>
                        </a:rPr>
                        <a:t>Base Budget Realignment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>
                          <a:latin typeface="Trebuchet MS" panose="020B0603020202020204" pitchFamily="34" charset="0"/>
                        </a:rPr>
                        <a:t>$0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none" dirty="0">
                          <a:latin typeface="Trebuchet MS" panose="020B0603020202020204" pitchFamily="34" charset="0"/>
                        </a:rPr>
                        <a:t>$199,774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232969"/>
                  </a:ext>
                </a:extLst>
              </a:tr>
              <a:tr h="39988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 panose="020B0603020202020204" pitchFamily="34" charset="0"/>
                        </a:rPr>
                        <a:t>New Revenue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Trebuchet MS" panose="020B0603020202020204" pitchFamily="34" charset="0"/>
                        </a:rPr>
                        <a:t>$36,000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u="sng" dirty="0">
                          <a:latin typeface="Trebuchet MS" panose="020B0603020202020204" pitchFamily="34" charset="0"/>
                        </a:rPr>
                        <a:t>$50,000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778226"/>
                  </a:ext>
                </a:extLst>
              </a:tr>
              <a:tr h="34885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 panose="020B0603020202020204" pitchFamily="34" charset="0"/>
                        </a:rPr>
                        <a:t>Total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rebuchet MS" panose="020B0603020202020204" pitchFamily="34" charset="0"/>
                        </a:rPr>
                        <a:t>$1,026,723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rebuchet MS" panose="020B0603020202020204" pitchFamily="34" charset="0"/>
                        </a:rPr>
                        <a:t>$1,033,550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069417"/>
                  </a:ext>
                </a:extLst>
              </a:tr>
              <a:tr h="348855">
                <a:tc>
                  <a:txBody>
                    <a:bodyPr/>
                    <a:lstStyle/>
                    <a:p>
                      <a:endParaRPr lang="en-US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710898"/>
                  </a:ext>
                </a:extLst>
              </a:tr>
              <a:tr h="34885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 panose="020B0603020202020204" pitchFamily="34" charset="0"/>
                        </a:rPr>
                        <a:t>Remaining Need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rebuchet MS" panose="020B0603020202020204" pitchFamily="34" charset="0"/>
                        </a:rPr>
                        <a:t>($18,007)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rebuchet MS" panose="020B0603020202020204" pitchFamily="34" charset="0"/>
                        </a:rPr>
                        <a:t>$262,926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9628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2422F40-DAB7-4CB7-808D-8C5CCE630B49}"/>
              </a:ext>
            </a:extLst>
          </p:cNvPr>
          <p:cNvSpPr txBox="1"/>
          <p:nvPr/>
        </p:nvSpPr>
        <p:spPr>
          <a:xfrm>
            <a:off x="2802834" y="381640"/>
            <a:ext cx="8921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solidFill>
                  <a:schemeClr val="bg1"/>
                </a:solidFill>
                <a:latin typeface="Foro-Bold" panose="02000000000000000000" pitchFamily="50" charset="0"/>
              </a:rPr>
              <a:t>Addressing the revenue shortfall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92505F-7009-404E-AFD2-74600E57A398}"/>
              </a:ext>
            </a:extLst>
          </p:cNvPr>
          <p:cNvSpPr/>
          <p:nvPr/>
        </p:nvSpPr>
        <p:spPr>
          <a:xfrm>
            <a:off x="2538509" y="6162922"/>
            <a:ext cx="8936735" cy="42735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DCA8A-C687-4971-A9F5-6423AA794DE7}"/>
              </a:ext>
            </a:extLst>
          </p:cNvPr>
          <p:cNvSpPr/>
          <p:nvPr/>
        </p:nvSpPr>
        <p:spPr>
          <a:xfrm>
            <a:off x="2538509" y="2237361"/>
            <a:ext cx="8936735" cy="3516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4A122C-5B9B-4BA4-8A0A-DDC061C1ADFB}"/>
              </a:ext>
            </a:extLst>
          </p:cNvPr>
          <p:cNvSpPr txBox="1"/>
          <p:nvPr/>
        </p:nvSpPr>
        <p:spPr>
          <a:xfrm>
            <a:off x="596403" y="490970"/>
            <a:ext cx="10999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FY21 position savings to date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DB7248-91A5-4AE3-ADFB-1E746DDC3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959229"/>
              </p:ext>
            </p:extLst>
          </p:nvPr>
        </p:nvGraphicFramePr>
        <p:xfrm>
          <a:off x="3066015" y="1615582"/>
          <a:ext cx="7670106" cy="448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59849">
                  <a:extLst>
                    <a:ext uri="{9D8B030D-6E8A-4147-A177-3AD203B41FA5}">
                      <a16:colId xmlns:a16="http://schemas.microsoft.com/office/drawing/2014/main" val="4206017627"/>
                    </a:ext>
                  </a:extLst>
                </a:gridCol>
                <a:gridCol w="968931">
                  <a:extLst>
                    <a:ext uri="{9D8B030D-6E8A-4147-A177-3AD203B41FA5}">
                      <a16:colId xmlns:a16="http://schemas.microsoft.com/office/drawing/2014/main" val="1876236206"/>
                    </a:ext>
                  </a:extLst>
                </a:gridCol>
                <a:gridCol w="1841326">
                  <a:extLst>
                    <a:ext uri="{9D8B030D-6E8A-4147-A177-3AD203B41FA5}">
                      <a16:colId xmlns:a16="http://schemas.microsoft.com/office/drawing/2014/main" val="368918153"/>
                    </a:ext>
                  </a:extLst>
                </a:gridCol>
              </a:tblGrid>
              <a:tr h="3266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Frozen Positions – Help One-time Needs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4C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327701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 dirty="0">
                          <a:effectLst/>
                          <a:latin typeface="Trebuchet MS" panose="020B0603020202020204" pitchFamily="34" charset="0"/>
                        </a:rPr>
                        <a:t>FTE</a:t>
                      </a:r>
                      <a:endParaRPr lang="en-US" sz="2400" b="0" i="0" u="sng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sng" strike="noStrike" dirty="0">
                          <a:effectLst/>
                          <a:latin typeface="Trebuchet MS" panose="020B0603020202020204" pitchFamily="34" charset="0"/>
                        </a:rPr>
                        <a:t>Savings</a:t>
                      </a:r>
                      <a:endParaRPr lang="en-US" sz="2400" b="0" i="0" u="sng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63563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Academic Affairs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2.0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$69,239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935547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Finance &amp; Administration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1.0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$34,494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58166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Marketing &amp; Communications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sng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sng" strike="noStrike" dirty="0">
                          <a:effectLst/>
                          <a:latin typeface="Trebuchet MS" panose="020B0603020202020204" pitchFamily="34" charset="0"/>
                        </a:rPr>
                        <a:t>$31,394 </a:t>
                      </a:r>
                      <a:endParaRPr lang="en-US" sz="2400" b="0" i="0" u="sng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46786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4.0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$135,126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125810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8916"/>
                  </a:ext>
                </a:extLst>
              </a:tr>
              <a:tr h="3266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Eliminated Positions – Help Base Budget</a:t>
                      </a:r>
                    </a:p>
                  </a:txBody>
                  <a:tcPr marL="7620" marR="7620" marT="7620" marB="0" anchor="b">
                    <a:solidFill>
                      <a:srgbClr val="004C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21547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Trebuchet MS" panose="020B0603020202020204" pitchFamily="34" charset="0"/>
                        </a:rPr>
                        <a:t>Academic Affairs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4.0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$355,473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479434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BHSU-Rapid City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1.0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$49,336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44260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Finance &amp; Administration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sng" strike="noStrike" dirty="0">
                          <a:effectLst/>
                          <a:latin typeface="Trebuchet MS" panose="020B0603020202020204" pitchFamily="34" charset="0"/>
                        </a:rPr>
                        <a:t>1.0 </a:t>
                      </a:r>
                      <a:endParaRPr lang="en-US" sz="2400" b="0" i="0" u="sng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sng" strike="noStrike" dirty="0">
                          <a:effectLst/>
                          <a:latin typeface="Trebuchet MS" panose="020B0603020202020204" pitchFamily="34" charset="0"/>
                        </a:rPr>
                        <a:t>$75,914 </a:t>
                      </a:r>
                      <a:endParaRPr lang="en-US" sz="2400" b="0" i="0" u="sng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785848"/>
                  </a:ext>
                </a:extLst>
              </a:tr>
              <a:tr h="32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6.0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$480,723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850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046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E878D2-AB2F-4FE3-B0B1-789590169F62}"/>
              </a:ext>
            </a:extLst>
          </p:cNvPr>
          <p:cNvSpPr/>
          <p:nvPr/>
        </p:nvSpPr>
        <p:spPr>
          <a:xfrm>
            <a:off x="3852672" y="1335892"/>
            <a:ext cx="8132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baseline="30000" dirty="0">
                <a:solidFill>
                  <a:schemeClr val="bg1"/>
                </a:solidFill>
                <a:latin typeface="Foro-Bold" panose="02000000000000000000" pitchFamily="50" charset="0"/>
              </a:rPr>
              <a:t>Revenue Growth Plan Update</a:t>
            </a:r>
          </a:p>
        </p:txBody>
      </p:sp>
    </p:spTree>
    <p:extLst>
      <p:ext uri="{BB962C8B-B14F-4D97-AF65-F5344CB8AC3E}">
        <p14:creationId xmlns:p14="http://schemas.microsoft.com/office/powerpoint/2010/main" val="318022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29989" y="691978"/>
            <a:ext cx="6436259" cy="5682424"/>
            <a:chOff x="5329989" y="419100"/>
            <a:chExt cx="6436259" cy="59553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98633" y="506148"/>
            <a:ext cx="837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Revenue Growth Plan</a:t>
            </a:r>
            <a:endParaRPr lang="en-US" sz="2400" b="1" cap="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4DD057E-FCE6-4145-B133-BBDC4D727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228533"/>
              </p:ext>
            </p:extLst>
          </p:nvPr>
        </p:nvGraphicFramePr>
        <p:xfrm>
          <a:off x="598633" y="1710703"/>
          <a:ext cx="8245028" cy="4384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2867">
                  <a:extLst>
                    <a:ext uri="{9D8B030D-6E8A-4147-A177-3AD203B41FA5}">
                      <a16:colId xmlns:a16="http://schemas.microsoft.com/office/drawing/2014/main" val="4206017627"/>
                    </a:ext>
                  </a:extLst>
                </a:gridCol>
                <a:gridCol w="4162161">
                  <a:extLst>
                    <a:ext uri="{9D8B030D-6E8A-4147-A177-3AD203B41FA5}">
                      <a16:colId xmlns:a16="http://schemas.microsoft.com/office/drawing/2014/main" val="1876236206"/>
                    </a:ext>
                  </a:extLst>
                </a:gridCol>
              </a:tblGrid>
              <a:tr h="442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Plan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Goal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63563"/>
                  </a:ext>
                </a:extLst>
              </a:tr>
              <a:tr h="6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Enrollment Growth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90,000 Credit Hours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935547"/>
                  </a:ext>
                </a:extLst>
              </a:tr>
              <a:tr h="6219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Summer School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6,900 Credit Hours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282338"/>
                  </a:ext>
                </a:extLst>
              </a:tr>
              <a:tr h="607476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Grants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$3 Million in FY21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58166"/>
                  </a:ext>
                </a:extLst>
              </a:tr>
              <a:tr h="66533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Residence Life Occupancy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95% Occupancy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46786"/>
                  </a:ext>
                </a:extLst>
              </a:tr>
              <a:tr h="71032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Reinstate Program Fees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Increase Program Revenue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959086"/>
                  </a:ext>
                </a:extLst>
              </a:tr>
              <a:tr h="6707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BHSU Foundation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Successful Capital Campaign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95744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05F0D62-EB81-4901-B245-1DFB77626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663339"/>
              </p:ext>
            </p:extLst>
          </p:nvPr>
        </p:nvGraphicFramePr>
        <p:xfrm>
          <a:off x="8843657" y="1711632"/>
          <a:ext cx="2604625" cy="1108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4625">
                  <a:extLst>
                    <a:ext uri="{9D8B030D-6E8A-4147-A177-3AD203B41FA5}">
                      <a16:colId xmlns:a16="http://schemas.microsoft.com/office/drawing/2014/main" val="2804569160"/>
                    </a:ext>
                  </a:extLst>
                </a:gridCol>
              </a:tblGrid>
              <a:tr h="442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Status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60226"/>
                  </a:ext>
                </a:extLst>
              </a:tr>
              <a:tr h="6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RNL SEP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72717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60C6E8-0EC8-40D5-9011-C915311EE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556512"/>
              </p:ext>
            </p:extLst>
          </p:nvPr>
        </p:nvGraphicFramePr>
        <p:xfrm>
          <a:off x="8843661" y="2820186"/>
          <a:ext cx="2604625" cy="621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4625">
                  <a:extLst>
                    <a:ext uri="{9D8B030D-6E8A-4147-A177-3AD203B41FA5}">
                      <a16:colId xmlns:a16="http://schemas.microsoft.com/office/drawing/2014/main" val="2521316278"/>
                    </a:ext>
                  </a:extLst>
                </a:gridCol>
              </a:tblGrid>
              <a:tr h="621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On Track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47935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6C9CB6-1917-4559-B039-01131B6A5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154153"/>
              </p:ext>
            </p:extLst>
          </p:nvPr>
        </p:nvGraphicFramePr>
        <p:xfrm>
          <a:off x="8843660" y="3441885"/>
          <a:ext cx="2604625" cy="607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4625">
                  <a:extLst>
                    <a:ext uri="{9D8B030D-6E8A-4147-A177-3AD203B41FA5}">
                      <a16:colId xmlns:a16="http://schemas.microsoft.com/office/drawing/2014/main" val="1617628739"/>
                    </a:ext>
                  </a:extLst>
                </a:gridCol>
              </a:tblGrid>
              <a:tr h="607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Title III Grant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68265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EF57B1-8949-4296-B76E-2275BE6DB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520407"/>
              </p:ext>
            </p:extLst>
          </p:nvPr>
        </p:nvGraphicFramePr>
        <p:xfrm>
          <a:off x="8843659" y="4052855"/>
          <a:ext cx="2604625" cy="665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4625">
                  <a:extLst>
                    <a:ext uri="{9D8B030D-6E8A-4147-A177-3AD203B41FA5}">
                      <a16:colId xmlns:a16="http://schemas.microsoft.com/office/drawing/2014/main" val="453536672"/>
                    </a:ext>
                  </a:extLst>
                </a:gridCol>
              </a:tblGrid>
              <a:tr h="665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77.6%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39383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72A85E-8322-4D8A-BAF2-58D9AFED7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239525"/>
              </p:ext>
            </p:extLst>
          </p:nvPr>
        </p:nvGraphicFramePr>
        <p:xfrm>
          <a:off x="8843658" y="4718717"/>
          <a:ext cx="2604625" cy="710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4625">
                  <a:extLst>
                    <a:ext uri="{9D8B030D-6E8A-4147-A177-3AD203B41FA5}">
                      <a16:colId xmlns:a16="http://schemas.microsoft.com/office/drawing/2014/main" val="3190482952"/>
                    </a:ext>
                  </a:extLst>
                </a:gridCol>
              </a:tblGrid>
              <a:tr h="710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Decline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26278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15B7692-27F4-4911-966F-19B98FE26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494423"/>
              </p:ext>
            </p:extLst>
          </p:nvPr>
        </p:nvGraphicFramePr>
        <p:xfrm>
          <a:off x="8843657" y="5422135"/>
          <a:ext cx="2604625" cy="670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4625">
                  <a:extLst>
                    <a:ext uri="{9D8B030D-6E8A-4147-A177-3AD203B41FA5}">
                      <a16:colId xmlns:a16="http://schemas.microsoft.com/office/drawing/2014/main" val="3190482952"/>
                    </a:ext>
                  </a:extLst>
                </a:gridCol>
              </a:tblGrid>
              <a:tr h="670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rebuchet MS" panose="020B0603020202020204" pitchFamily="34" charset="0"/>
                        </a:rPr>
                        <a:t>Achieved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262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3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BE8B-B8BC-4271-BE5D-D737B3EBA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391" y="2189431"/>
            <a:ext cx="11541070" cy="2387600"/>
          </a:xfrm>
        </p:spPr>
        <p:txBody>
          <a:bodyPr>
            <a:normAutofit/>
          </a:bodyPr>
          <a:lstStyle/>
          <a:p>
            <a:r>
              <a:rPr lang="en-US" sz="7200" cap="all" dirty="0">
                <a:latin typeface="Calibri" panose="020F0502020204030204" pitchFamily="34" charset="0"/>
                <a:cs typeface="Calibri" panose="020F0502020204030204" pitchFamily="34" charset="0"/>
              </a:rPr>
              <a:t>SPRING enrollment </a:t>
            </a:r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8B3D045C-C908-4150-B7B1-B3883BB9E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133" y="4717917"/>
            <a:ext cx="9144000" cy="48951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John Allred, VP of Enrollment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28937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BE8B-B8BC-4271-BE5D-D737B3EBA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391" y="2189431"/>
            <a:ext cx="11541070" cy="2387600"/>
          </a:xfrm>
        </p:spPr>
        <p:txBody>
          <a:bodyPr>
            <a:normAutofit/>
          </a:bodyPr>
          <a:lstStyle/>
          <a:p>
            <a:r>
              <a:rPr lang="en-US" sz="7200" cap="all" dirty="0">
                <a:latin typeface="Calibri" panose="020F0502020204030204" pitchFamily="34" charset="0"/>
                <a:cs typeface="Calibri" panose="020F0502020204030204" pitchFamily="34" charset="0"/>
              </a:rPr>
              <a:t>Introductory comments</a:t>
            </a:r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8B3D045C-C908-4150-B7B1-B3883BB9E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133" y="4717917"/>
            <a:ext cx="9144000" cy="48951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President Laurie Nichols</a:t>
            </a:r>
          </a:p>
        </p:txBody>
      </p:sp>
    </p:spTree>
    <p:extLst>
      <p:ext uri="{BB962C8B-B14F-4D97-AF65-F5344CB8AC3E}">
        <p14:creationId xmlns:p14="http://schemas.microsoft.com/office/powerpoint/2010/main" val="1643702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E46C-2C1B-413F-BAA4-DA64A56EF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837" y="161317"/>
            <a:ext cx="8438324" cy="74977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SPRING HEADCOUNT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9AC7BB-A56A-40E1-90DD-75E76DA3873A}"/>
              </a:ext>
            </a:extLst>
          </p:cNvPr>
          <p:cNvSpPr txBox="1"/>
          <p:nvPr/>
        </p:nvSpPr>
        <p:spPr>
          <a:xfrm>
            <a:off x="428399" y="4685015"/>
            <a:ext cx="4831968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		1,193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47AF42-B42A-4E77-BCC9-D5FB48F42DAB}"/>
              </a:ext>
            </a:extLst>
          </p:cNvPr>
          <p:cNvGraphicFramePr>
            <a:graphicFrameLocks noGrp="1"/>
          </p:cNvGraphicFramePr>
          <p:nvPr/>
        </p:nvGraphicFramePr>
        <p:xfrm>
          <a:off x="428399" y="1403349"/>
          <a:ext cx="4831968" cy="3005024"/>
        </p:xfrm>
        <a:graphic>
          <a:graphicData uri="http://schemas.openxmlformats.org/drawingml/2006/table">
            <a:tbl>
              <a:tblPr/>
              <a:tblGrid>
                <a:gridCol w="959774">
                  <a:extLst>
                    <a:ext uri="{9D8B030D-6E8A-4147-A177-3AD203B41FA5}">
                      <a16:colId xmlns:a16="http://schemas.microsoft.com/office/drawing/2014/main" val="3312347566"/>
                    </a:ext>
                  </a:extLst>
                </a:gridCol>
                <a:gridCol w="926679">
                  <a:extLst>
                    <a:ext uri="{9D8B030D-6E8A-4147-A177-3AD203B41FA5}">
                      <a16:colId xmlns:a16="http://schemas.microsoft.com/office/drawing/2014/main" val="200019259"/>
                    </a:ext>
                  </a:extLst>
                </a:gridCol>
                <a:gridCol w="926679">
                  <a:extLst>
                    <a:ext uri="{9D8B030D-6E8A-4147-A177-3AD203B41FA5}">
                      <a16:colId xmlns:a16="http://schemas.microsoft.com/office/drawing/2014/main" val="940140933"/>
                    </a:ext>
                  </a:extLst>
                </a:gridCol>
                <a:gridCol w="1009418">
                  <a:extLst>
                    <a:ext uri="{9D8B030D-6E8A-4147-A177-3AD203B41FA5}">
                      <a16:colId xmlns:a16="http://schemas.microsoft.com/office/drawing/2014/main" val="2782303120"/>
                    </a:ext>
                  </a:extLst>
                </a:gridCol>
                <a:gridCol w="1009418">
                  <a:extLst>
                    <a:ext uri="{9D8B030D-6E8A-4147-A177-3AD203B41FA5}">
                      <a16:colId xmlns:a16="http://schemas.microsoft.com/office/drawing/2014/main" val="3668693387"/>
                    </a:ext>
                  </a:extLst>
                </a:gridCol>
              </a:tblGrid>
              <a:tr h="273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20UGHC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21UGHC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20GRHC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21GRHC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856516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1,947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824284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2,047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970019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276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2,126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114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77144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369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2,145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120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113358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941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2,278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125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522877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1,434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2,395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130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353666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1,534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2,413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131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108167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1,801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2,538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138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108378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1,865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2,567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340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437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821582"/>
                  </a:ext>
                </a:extLst>
              </a:tr>
              <a:tr h="2731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3,683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216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542981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6CE3BF6-AEEA-4036-86CD-CA135B5DBB0A}"/>
              </a:ext>
            </a:extLst>
          </p:cNvPr>
          <p:cNvGraphicFramePr>
            <a:graphicFrameLocks/>
          </p:cNvGraphicFramePr>
          <p:nvPr/>
        </p:nvGraphicFramePr>
        <p:xfrm>
          <a:off x="5499321" y="1413509"/>
          <a:ext cx="6400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7618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E46C-2C1B-413F-BAA4-DA64A56EF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837" y="161317"/>
            <a:ext cx="8438324" cy="74977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SPRING STUDENT CREDIT HOURS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2DBA0-CD32-4D9C-915D-8A11830C4E13}"/>
              </a:ext>
            </a:extLst>
          </p:cNvPr>
          <p:cNvSpPr txBox="1"/>
          <p:nvPr/>
        </p:nvSpPr>
        <p:spPr>
          <a:xfrm>
            <a:off x="438364" y="4685015"/>
            <a:ext cx="4822003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		7,399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03BF20-D2C9-4B70-A25F-C6BBDD38AD86}"/>
              </a:ext>
            </a:extLst>
          </p:cNvPr>
          <p:cNvGraphicFramePr>
            <a:graphicFrameLocks noGrp="1"/>
          </p:cNvGraphicFramePr>
          <p:nvPr/>
        </p:nvGraphicFramePr>
        <p:xfrm>
          <a:off x="438363" y="1302330"/>
          <a:ext cx="4822003" cy="2975027"/>
        </p:xfrm>
        <a:graphic>
          <a:graphicData uri="http://schemas.openxmlformats.org/drawingml/2006/table">
            <a:tbl>
              <a:tblPr/>
              <a:tblGrid>
                <a:gridCol w="957795">
                  <a:extLst>
                    <a:ext uri="{9D8B030D-6E8A-4147-A177-3AD203B41FA5}">
                      <a16:colId xmlns:a16="http://schemas.microsoft.com/office/drawing/2014/main" val="1747433094"/>
                    </a:ext>
                  </a:extLst>
                </a:gridCol>
                <a:gridCol w="924768">
                  <a:extLst>
                    <a:ext uri="{9D8B030D-6E8A-4147-A177-3AD203B41FA5}">
                      <a16:colId xmlns:a16="http://schemas.microsoft.com/office/drawing/2014/main" val="3321239439"/>
                    </a:ext>
                  </a:extLst>
                </a:gridCol>
                <a:gridCol w="924768">
                  <a:extLst>
                    <a:ext uri="{9D8B030D-6E8A-4147-A177-3AD203B41FA5}">
                      <a16:colId xmlns:a16="http://schemas.microsoft.com/office/drawing/2014/main" val="4089534731"/>
                    </a:ext>
                  </a:extLst>
                </a:gridCol>
                <a:gridCol w="1007336">
                  <a:extLst>
                    <a:ext uri="{9D8B030D-6E8A-4147-A177-3AD203B41FA5}">
                      <a16:colId xmlns:a16="http://schemas.microsoft.com/office/drawing/2014/main" val="3007817382"/>
                    </a:ext>
                  </a:extLst>
                </a:gridCol>
                <a:gridCol w="1007336">
                  <a:extLst>
                    <a:ext uri="{9D8B030D-6E8A-4147-A177-3AD203B41FA5}">
                      <a16:colId xmlns:a16="http://schemas.microsoft.com/office/drawing/2014/main" val="2009421340"/>
                    </a:ext>
                  </a:extLst>
                </a:gridCol>
              </a:tblGrid>
              <a:tr h="2704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20UGSCH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21UGSCH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20GRSCH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21GRSCH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582344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21,639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558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120216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22,417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594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350759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2,588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23,167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125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686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030790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3,358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23,385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162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731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580286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9,015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24,348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268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763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540843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14,366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25,103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312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793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719887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15,380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25,236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331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795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6384650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18,001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26,123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507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843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78278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18,578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26,293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2,314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3,075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020555"/>
                  </a:ext>
                </a:extLst>
              </a:tr>
              <a:tr h="2704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33,418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1,132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671286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B672835-BAD8-4D2C-B7C6-64A7C43224BD}"/>
              </a:ext>
            </a:extLst>
          </p:cNvPr>
          <p:cNvGraphicFramePr>
            <a:graphicFrameLocks/>
          </p:cNvGraphicFramePr>
          <p:nvPr/>
        </p:nvGraphicFramePr>
        <p:xfrm>
          <a:off x="5577840" y="1302330"/>
          <a:ext cx="6400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041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0BE8B-B8BC-4271-BE5D-D737B3EBA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391" y="2189431"/>
            <a:ext cx="11541070" cy="2387600"/>
          </a:xfrm>
        </p:spPr>
        <p:txBody>
          <a:bodyPr>
            <a:normAutofit/>
          </a:bodyPr>
          <a:lstStyle/>
          <a:p>
            <a:r>
              <a:rPr lang="en-US" sz="7200" cap="all" dirty="0">
                <a:latin typeface="Calibri" panose="020F0502020204030204" pitchFamily="34" charset="0"/>
                <a:cs typeface="Calibri" panose="020F0502020204030204" pitchFamily="34" charset="0"/>
              </a:rPr>
              <a:t>Budget update </a:t>
            </a:r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8B3D045C-C908-4150-B7B1-B3883BB9E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133" y="4717917"/>
            <a:ext cx="9144000" cy="48951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Kathy Johnson, VP for Finance &amp;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51472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573949" y="691978"/>
            <a:ext cx="6192299" cy="5668844"/>
            <a:chOff x="5329989" y="419100"/>
            <a:chExt cx="6436259" cy="595530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3" y="492758"/>
            <a:ext cx="886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</a:rPr>
              <a:t>BASE Budget vs. one-time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3312FF-E310-40A1-8723-E0759E4B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0BA98-6BF3-4D49-AC7E-F6DD2A05A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63" y="1825625"/>
            <a:ext cx="11191097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Base Budget				</a:t>
            </a: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/>
              <a:t>One-Time										</a:t>
            </a:r>
          </a:p>
        </p:txBody>
      </p:sp>
      <p:pic>
        <p:nvPicPr>
          <p:cNvPr id="1026" name="Picture 2" descr="Image result for image of arrow">
            <a:extLst>
              <a:ext uri="{FF2B5EF4-FFF2-40B4-BE49-F238E27FC236}">
                <a16:creationId xmlns:a16="http://schemas.microsoft.com/office/drawing/2014/main" id="{E05CBC33-371A-4748-AA62-00DB6C19C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63" y="1915788"/>
            <a:ext cx="2104798" cy="15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image of arrow">
            <a:extLst>
              <a:ext uri="{FF2B5EF4-FFF2-40B4-BE49-F238E27FC236}">
                <a16:creationId xmlns:a16="http://schemas.microsoft.com/office/drawing/2014/main" id="{CBCA57FF-BFD6-4AAB-9A46-8AD9F76B2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492" y="3721597"/>
            <a:ext cx="2100372" cy="15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35EA80-D78B-4190-A046-ADE74161E606}"/>
              </a:ext>
            </a:extLst>
          </p:cNvPr>
          <p:cNvSpPr txBox="1"/>
          <p:nvPr/>
        </p:nvSpPr>
        <p:spPr>
          <a:xfrm>
            <a:off x="5642042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814BB-24AB-4C18-9030-F804388F9A5E}"/>
              </a:ext>
            </a:extLst>
          </p:cNvPr>
          <p:cNvSpPr txBox="1"/>
          <p:nvPr/>
        </p:nvSpPr>
        <p:spPr>
          <a:xfrm>
            <a:off x="6410528" y="1139088"/>
            <a:ext cx="5417563" cy="91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7830E-1FFA-48C7-A9EF-7D7EFF071D8E}"/>
              </a:ext>
            </a:extLst>
          </p:cNvPr>
          <p:cNvSpPr txBox="1"/>
          <p:nvPr/>
        </p:nvSpPr>
        <p:spPr>
          <a:xfrm>
            <a:off x="5890760" y="2335580"/>
            <a:ext cx="4844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dirty="0"/>
              <a:t>Recurs Year after Year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4F4111-95F1-4C38-AA0C-736649FC9ECB}"/>
              </a:ext>
            </a:extLst>
          </p:cNvPr>
          <p:cNvSpPr txBox="1"/>
          <p:nvPr/>
        </p:nvSpPr>
        <p:spPr>
          <a:xfrm>
            <a:off x="5890760" y="4158189"/>
            <a:ext cx="5655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dirty="0"/>
              <a:t>Only Occurs in a Single Year</a:t>
            </a:r>
          </a:p>
        </p:txBody>
      </p:sp>
    </p:spTree>
    <p:extLst>
      <p:ext uri="{BB962C8B-B14F-4D97-AF65-F5344CB8AC3E}">
        <p14:creationId xmlns:p14="http://schemas.microsoft.com/office/powerpoint/2010/main" val="39733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0BE4BF-ECB7-4380-9D71-C109D7917C08}"/>
              </a:ext>
            </a:extLst>
          </p:cNvPr>
          <p:cNvSpPr/>
          <p:nvPr/>
        </p:nvSpPr>
        <p:spPr>
          <a:xfrm>
            <a:off x="3377184" y="1335892"/>
            <a:ext cx="7595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baseline="30000" dirty="0">
                <a:solidFill>
                  <a:schemeClr val="bg1"/>
                </a:solidFill>
                <a:latin typeface="Foro-Bold" panose="02000000000000000000" pitchFamily="50" charset="0"/>
              </a:rPr>
              <a:t>Budget Reduction Plan Recap</a:t>
            </a:r>
          </a:p>
          <a:p>
            <a:pPr algn="ctr"/>
            <a:r>
              <a:rPr lang="en-US" sz="7200" b="1" baseline="30000" dirty="0">
                <a:solidFill>
                  <a:schemeClr val="bg1"/>
                </a:solidFill>
                <a:latin typeface="Foro-Bold" panose="02000000000000000000" pitchFamily="50" charset="0"/>
              </a:rPr>
              <a:t>December 2019</a:t>
            </a:r>
            <a:endParaRPr lang="en-US" sz="7200" baseline="30000" dirty="0">
              <a:solidFill>
                <a:schemeClr val="bg1"/>
              </a:solidFill>
              <a:latin typeface="Foro-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4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4A883B-ACC4-47FF-9699-70DEB96C35AC}"/>
              </a:ext>
            </a:extLst>
          </p:cNvPr>
          <p:cNvSpPr txBox="1"/>
          <p:nvPr/>
        </p:nvSpPr>
        <p:spPr>
          <a:xfrm>
            <a:off x="733194" y="2164542"/>
            <a:ext cx="111732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rebuchet MS" panose="020B0603020202020204" pitchFamily="34" charset="0"/>
              </a:rPr>
              <a:t>Budget Reduction Plan presented at December 2019 Town Hall was fully implemented by July 1, 2020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dirty="0">
              <a:latin typeface="Trebuchet MS" panose="020B0603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panose="020B0603020202020204" pitchFamily="34" charset="0"/>
              </a:rPr>
              <a:t>$2.8 million base budget reduction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3200" dirty="0">
              <a:latin typeface="Trebuchet MS" panose="020B0603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panose="020B0603020202020204" pitchFamily="34" charset="0"/>
              </a:rPr>
              <a:t>29.6 FTE eliminated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Trebuchet MS" panose="020B0603020202020204" pitchFamily="34" charset="0"/>
            </a:endParaRPr>
          </a:p>
          <a:p>
            <a:r>
              <a:rPr lang="en-US" sz="3200" dirty="0">
                <a:latin typeface="Trebuchet MS" panose="020B0603020202020204" pitchFamily="34" charset="0"/>
              </a:rPr>
              <a:t>Details available on bhsu.edu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3CF87-B901-44D8-AE1D-94BC3E80B065}"/>
              </a:ext>
            </a:extLst>
          </p:cNvPr>
          <p:cNvSpPr txBox="1"/>
          <p:nvPr/>
        </p:nvSpPr>
        <p:spPr>
          <a:xfrm>
            <a:off x="2435087" y="213697"/>
            <a:ext cx="916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solidFill>
                  <a:schemeClr val="bg1"/>
                </a:solidFill>
                <a:latin typeface="Foro-Bold" panose="02000000000000000000" pitchFamily="50" charset="0"/>
              </a:rPr>
              <a:t>FY19 &amp; FY20 Budget reduction Plan </a:t>
            </a:r>
          </a:p>
        </p:txBody>
      </p:sp>
    </p:spTree>
    <p:extLst>
      <p:ext uri="{BB962C8B-B14F-4D97-AF65-F5344CB8AC3E}">
        <p14:creationId xmlns:p14="http://schemas.microsoft.com/office/powerpoint/2010/main" val="66934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DD1A0D-0E4C-4818-86CE-DF03713A1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02227"/>
              </p:ext>
            </p:extLst>
          </p:nvPr>
        </p:nvGraphicFramePr>
        <p:xfrm>
          <a:off x="2231136" y="1853184"/>
          <a:ext cx="7802880" cy="4096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3806">
                  <a:extLst>
                    <a:ext uri="{9D8B030D-6E8A-4147-A177-3AD203B41FA5}">
                      <a16:colId xmlns:a16="http://schemas.microsoft.com/office/drawing/2014/main" val="3478478062"/>
                    </a:ext>
                  </a:extLst>
                </a:gridCol>
                <a:gridCol w="1919074">
                  <a:extLst>
                    <a:ext uri="{9D8B030D-6E8A-4147-A177-3AD203B41FA5}">
                      <a16:colId xmlns:a16="http://schemas.microsoft.com/office/drawing/2014/main" val="4259790534"/>
                    </a:ext>
                  </a:extLst>
                </a:gridCol>
              </a:tblGrid>
              <a:tr h="49863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Cash Reserves as a % of Budget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4C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522408"/>
                  </a:ext>
                </a:extLst>
              </a:tr>
              <a:tr h="42795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Trebuchet MS" panose="020B0603020202020204" pitchFamily="34" charset="0"/>
                        </a:rPr>
                        <a:t>FY17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rebuchet MS" panose="020B0603020202020204" pitchFamily="34" charset="0"/>
                        </a:rPr>
                        <a:t>21.4%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410383"/>
                  </a:ext>
                </a:extLst>
              </a:tr>
              <a:tr h="45691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Trebuchet MS" panose="020B0603020202020204" pitchFamily="34" charset="0"/>
                        </a:rPr>
                        <a:t>FY18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  <a:latin typeface="Trebuchet MS" panose="020B0603020202020204" pitchFamily="34" charset="0"/>
                        </a:rPr>
                        <a:t>19.3%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993418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Trebuchet MS" panose="020B0603020202020204" pitchFamily="34" charset="0"/>
                        </a:rPr>
                        <a:t>FY19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  <a:latin typeface="Trebuchet MS" panose="020B0603020202020204" pitchFamily="34" charset="0"/>
                        </a:rPr>
                        <a:t>13.2%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94636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Trebuchet MS" panose="020B0603020202020204" pitchFamily="34" charset="0"/>
                        </a:rPr>
                        <a:t>FY20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rebuchet MS" panose="020B0603020202020204" pitchFamily="34" charset="0"/>
                        </a:rPr>
                        <a:t>11.9%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418787"/>
                  </a:ext>
                </a:extLst>
              </a:tr>
              <a:tr h="512144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398954"/>
                  </a:ext>
                </a:extLst>
              </a:tr>
              <a:tr h="51214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  <a:latin typeface="Trebuchet MS" panose="020B0603020202020204" pitchFamily="34" charset="0"/>
                        </a:rPr>
                        <a:t>Minimum Required per Board Policy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rebuchet MS" panose="020B0603020202020204" pitchFamily="34" charset="0"/>
                        </a:rPr>
                        <a:t>10.0%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997215"/>
                  </a:ext>
                </a:extLst>
              </a:tr>
              <a:tr h="71932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Use of Cash Reserves in FY20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</a:rPr>
                        <a:t>$1,409,970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4008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3B3EE9-3FFD-4C11-890D-9DB67E1270CF}"/>
              </a:ext>
            </a:extLst>
          </p:cNvPr>
          <p:cNvSpPr txBox="1"/>
          <p:nvPr/>
        </p:nvSpPr>
        <p:spPr>
          <a:xfrm>
            <a:off x="2653748" y="134185"/>
            <a:ext cx="8941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solidFill>
                  <a:schemeClr val="bg1"/>
                </a:solidFill>
                <a:latin typeface="Foro-Bold" panose="02000000000000000000" pitchFamily="50" charset="0"/>
              </a:rPr>
              <a:t>FY20 Budget Closeout</a:t>
            </a:r>
          </a:p>
          <a:p>
            <a:pPr algn="ctr"/>
            <a:r>
              <a:rPr lang="en-US" sz="3600" b="1" cap="all" dirty="0">
                <a:solidFill>
                  <a:schemeClr val="bg1"/>
                </a:solidFill>
                <a:latin typeface="Foro-Bold" panose="02000000000000000000" pitchFamily="50" charset="0"/>
              </a:rPr>
              <a:t>Use of Reserves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20E536A-0E8C-40D9-B681-3861F229FCBF}"/>
              </a:ext>
            </a:extLst>
          </p:cNvPr>
          <p:cNvSpPr/>
          <p:nvPr/>
        </p:nvSpPr>
        <p:spPr>
          <a:xfrm>
            <a:off x="10272409" y="2354094"/>
            <a:ext cx="690663" cy="175097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64236A-DF64-489A-A245-2CB5F9C84AD2}"/>
              </a:ext>
            </a:extLst>
          </p:cNvPr>
          <p:cNvSpPr/>
          <p:nvPr/>
        </p:nvSpPr>
        <p:spPr>
          <a:xfrm>
            <a:off x="2221408" y="5223753"/>
            <a:ext cx="7812608" cy="72610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274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E878D2-AB2F-4FE3-B0B1-789590169F62}"/>
              </a:ext>
            </a:extLst>
          </p:cNvPr>
          <p:cNvSpPr/>
          <p:nvPr/>
        </p:nvSpPr>
        <p:spPr>
          <a:xfrm>
            <a:off x="4684672" y="1335892"/>
            <a:ext cx="5273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baseline="30000" dirty="0">
                <a:solidFill>
                  <a:schemeClr val="bg1"/>
                </a:solidFill>
                <a:latin typeface="Foro-Bold" panose="02000000000000000000" pitchFamily="50" charset="0"/>
              </a:rPr>
              <a:t>FY21 Budget</a:t>
            </a:r>
            <a:endParaRPr lang="en-US" sz="7200" baseline="30000" dirty="0">
              <a:solidFill>
                <a:schemeClr val="bg1"/>
              </a:solidFill>
              <a:latin typeface="Foro-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73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573949" y="691978"/>
            <a:ext cx="6192299" cy="5668844"/>
            <a:chOff x="5329989" y="419100"/>
            <a:chExt cx="6436259" cy="595530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29989" y="6374401"/>
              <a:ext cx="6436259" cy="1"/>
            </a:xfrm>
            <a:prstGeom prst="line">
              <a:avLst/>
            </a:prstGeom>
            <a:ln w="25400">
              <a:solidFill>
                <a:srgbClr val="FFC7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800975" y="561975"/>
              <a:ext cx="3965273" cy="5812426"/>
            </a:xfrm>
            <a:prstGeom prst="rect">
              <a:avLst/>
            </a:prstGeom>
            <a:noFill/>
            <a:ln w="25400">
              <a:solidFill>
                <a:srgbClr val="FFC7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9525" y="419100"/>
              <a:ext cx="485775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" y="200162"/>
            <a:ext cx="9058597" cy="12315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653419"/>
            <a:ext cx="12195544" cy="204581"/>
          </a:xfrm>
          <a:prstGeom prst="rect">
            <a:avLst/>
          </a:prstGeom>
          <a:solidFill>
            <a:srgbClr val="006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2262" y="492758"/>
            <a:ext cx="983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chemeClr val="bg1"/>
                </a:solidFill>
              </a:rPr>
              <a:t>Balancing our budget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2B085FC-E66B-4C23-80B0-5259F89CE8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992758"/>
              </p:ext>
            </p:extLst>
          </p:nvPr>
        </p:nvGraphicFramePr>
        <p:xfrm>
          <a:off x="258944" y="1860286"/>
          <a:ext cx="11507304" cy="4207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075" y="1900859"/>
            <a:ext cx="1524003" cy="54254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8F59B1A-7876-489F-9E4E-DE9B8FD5E6A8}"/>
              </a:ext>
            </a:extLst>
          </p:cNvPr>
          <p:cNvCxnSpPr>
            <a:cxnSpLocks/>
          </p:cNvCxnSpPr>
          <p:nvPr/>
        </p:nvCxnSpPr>
        <p:spPr>
          <a:xfrm>
            <a:off x="10382908" y="3346844"/>
            <a:ext cx="781916" cy="132574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>
            <a:extLst>
              <a:ext uri="{FF2B5EF4-FFF2-40B4-BE49-F238E27FC236}">
                <a16:creationId xmlns:a16="http://schemas.microsoft.com/office/drawing/2014/main" id="{4AC293D0-F691-429F-94BD-7029FCB7F061}"/>
              </a:ext>
            </a:extLst>
          </p:cNvPr>
          <p:cNvSpPr txBox="1"/>
          <p:nvPr/>
        </p:nvSpPr>
        <p:spPr>
          <a:xfrm>
            <a:off x="9226625" y="4016725"/>
            <a:ext cx="783341" cy="3206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0000"/>
                </a:solidFill>
              </a:rPr>
              <a:t>$2.8M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9F45E3-5D4F-4056-87FD-0A845D4C58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7979" y="2654591"/>
            <a:ext cx="2512035" cy="1198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91594F-4F29-468A-BBB8-D645F4FC33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7589" y="2023995"/>
            <a:ext cx="719390" cy="6706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1094C9-6FFF-4AF7-9E44-66D82F73C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3565" y="2440856"/>
            <a:ext cx="719390" cy="6706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981BF5-55D6-42DB-A31C-4B64EF15F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0873" y="3036626"/>
            <a:ext cx="719390" cy="6706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C6CA6A5-6FE9-4AE7-AC6D-74AD84B79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1125" y="3155116"/>
            <a:ext cx="719390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6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006233"/>
      </a:accent1>
      <a:accent2>
        <a:srgbClr val="BFBFBF"/>
      </a:accent2>
      <a:accent3>
        <a:srgbClr val="7F7F7F"/>
      </a:accent3>
      <a:accent4>
        <a:srgbClr val="FFC726"/>
      </a:accent4>
      <a:accent5>
        <a:srgbClr val="000000"/>
      </a:accent5>
      <a:accent6>
        <a:srgbClr val="FFFFFF"/>
      </a:accent6>
      <a:hlink>
        <a:srgbClr val="C00000"/>
      </a:hlink>
      <a:folHlink>
        <a:srgbClr val="C00000"/>
      </a:folHlink>
    </a:clrScheme>
    <a:fontScheme name="Custom 1">
      <a:majorFont>
        <a:latin typeface="Bebas Neue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3532</TotalTime>
  <Words>734</Words>
  <Application>Microsoft Office PowerPoint</Application>
  <PresentationFormat>Widescreen</PresentationFormat>
  <Paragraphs>319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Bebas Neue</vt:lpstr>
      <vt:lpstr>Calibri</vt:lpstr>
      <vt:lpstr>Calibri Light</vt:lpstr>
      <vt:lpstr>Foro-Bold</vt:lpstr>
      <vt:lpstr>Trebuchet MS</vt:lpstr>
      <vt:lpstr>Office Theme</vt:lpstr>
      <vt:lpstr>1_Office Theme</vt:lpstr>
      <vt:lpstr>Office Theme</vt:lpstr>
      <vt:lpstr>PowerPoint Presentation</vt:lpstr>
      <vt:lpstr>Introductory comments</vt:lpstr>
      <vt:lpstr>Budget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SPRING enrollment </vt:lpstr>
      <vt:lpstr>SPRING HEADCOUNT</vt:lpstr>
      <vt:lpstr>SPRING STUDENT CREDIT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Roosa, Adam</dc:creator>
  <cp:lastModifiedBy>Bakeberg, Andrea</cp:lastModifiedBy>
  <cp:revision>103</cp:revision>
  <dcterms:created xsi:type="dcterms:W3CDTF">2020-06-24T18:28:51Z</dcterms:created>
  <dcterms:modified xsi:type="dcterms:W3CDTF">2020-12-09T18:24:11Z</dcterms:modified>
</cp:coreProperties>
</file>