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918400" cy="21945600"/>
  <p:notesSz cx="6858000" cy="9144000"/>
  <p:custDataLst>
    <p:tags r:id="rId3"/>
  </p:custDataLst>
  <p:defaultTextStyle>
    <a:defPPr>
      <a:defRPr lang="en-US"/>
    </a:defPPr>
    <a:lvl1pPr algn="l" rtl="0" fontAlgn="base">
      <a:spcBef>
        <a:spcPct val="0"/>
      </a:spcBef>
      <a:spcAft>
        <a:spcPct val="0"/>
      </a:spcAft>
      <a:defRPr sz="2714" kern="1200">
        <a:solidFill>
          <a:schemeClr val="tx1"/>
        </a:solidFill>
        <a:latin typeface="Arial"/>
        <a:ea typeface="+mn-ea"/>
        <a:cs typeface="+mn-cs"/>
      </a:defRPr>
    </a:lvl1pPr>
    <a:lvl2pPr marL="326532" algn="l" rtl="0" fontAlgn="base">
      <a:spcBef>
        <a:spcPct val="0"/>
      </a:spcBef>
      <a:spcAft>
        <a:spcPct val="0"/>
      </a:spcAft>
      <a:defRPr sz="2714" kern="1200">
        <a:solidFill>
          <a:schemeClr val="tx1"/>
        </a:solidFill>
        <a:latin typeface="Arial"/>
        <a:ea typeface="+mn-ea"/>
        <a:cs typeface="+mn-cs"/>
      </a:defRPr>
    </a:lvl2pPr>
    <a:lvl3pPr marL="653064" algn="l" rtl="0" fontAlgn="base">
      <a:spcBef>
        <a:spcPct val="0"/>
      </a:spcBef>
      <a:spcAft>
        <a:spcPct val="0"/>
      </a:spcAft>
      <a:defRPr sz="2714" kern="1200">
        <a:solidFill>
          <a:schemeClr val="tx1"/>
        </a:solidFill>
        <a:latin typeface="Arial"/>
        <a:ea typeface="+mn-ea"/>
        <a:cs typeface="+mn-cs"/>
      </a:defRPr>
    </a:lvl3pPr>
    <a:lvl4pPr marL="979597" algn="l" rtl="0" fontAlgn="base">
      <a:spcBef>
        <a:spcPct val="0"/>
      </a:spcBef>
      <a:spcAft>
        <a:spcPct val="0"/>
      </a:spcAft>
      <a:defRPr sz="2714" kern="1200">
        <a:solidFill>
          <a:schemeClr val="tx1"/>
        </a:solidFill>
        <a:latin typeface="Arial"/>
        <a:ea typeface="+mn-ea"/>
        <a:cs typeface="+mn-cs"/>
      </a:defRPr>
    </a:lvl4pPr>
    <a:lvl5pPr marL="1306129" algn="l" rtl="0" fontAlgn="base">
      <a:spcBef>
        <a:spcPct val="0"/>
      </a:spcBef>
      <a:spcAft>
        <a:spcPct val="0"/>
      </a:spcAft>
      <a:defRPr sz="2714" kern="1200">
        <a:solidFill>
          <a:schemeClr val="tx1"/>
        </a:solidFill>
        <a:latin typeface="Arial"/>
        <a:ea typeface="+mn-ea"/>
        <a:cs typeface="+mn-cs"/>
      </a:defRPr>
    </a:lvl5pPr>
    <a:lvl6pPr marL="1632661" algn="l" defTabSz="653064" rtl="0" eaLnBrk="1" latinLnBrk="0" hangingPunct="1">
      <a:defRPr sz="2714" kern="1200">
        <a:solidFill>
          <a:schemeClr val="tx1"/>
        </a:solidFill>
        <a:latin typeface="Arial"/>
        <a:ea typeface="+mn-ea"/>
        <a:cs typeface="+mn-cs"/>
      </a:defRPr>
    </a:lvl6pPr>
    <a:lvl7pPr marL="1959193" algn="l" defTabSz="653064" rtl="0" eaLnBrk="1" latinLnBrk="0" hangingPunct="1">
      <a:defRPr sz="2714" kern="1200">
        <a:solidFill>
          <a:schemeClr val="tx1"/>
        </a:solidFill>
        <a:latin typeface="Arial"/>
        <a:ea typeface="+mn-ea"/>
        <a:cs typeface="+mn-cs"/>
      </a:defRPr>
    </a:lvl7pPr>
    <a:lvl8pPr marL="2285726" algn="l" defTabSz="653064" rtl="0" eaLnBrk="1" latinLnBrk="0" hangingPunct="1">
      <a:defRPr sz="2714" kern="1200">
        <a:solidFill>
          <a:schemeClr val="tx1"/>
        </a:solidFill>
        <a:latin typeface="Arial"/>
        <a:ea typeface="+mn-ea"/>
        <a:cs typeface="+mn-cs"/>
      </a:defRPr>
    </a:lvl8pPr>
    <a:lvl9pPr marL="2612258" algn="l" defTabSz="653064" rtl="0" eaLnBrk="1" latinLnBrk="0" hangingPunct="1">
      <a:defRPr sz="2714"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6BC"/>
    <a:srgbClr val="438086"/>
    <a:srgbClr val="BCDCDE"/>
    <a:srgbClr val="ABD2D5"/>
    <a:srgbClr val="EAEAEA"/>
    <a:srgbClr val="87C5CB"/>
    <a:srgbClr val="5BFFFF"/>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30" d="100"/>
          <a:sy n="30" d="100"/>
        </p:scale>
        <p:origin x="1200" y="232"/>
      </p:cViewPr>
      <p:guideLst>
        <p:guide orient="horz" pos="6912"/>
        <p:guide pos="10368"/>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6817784"/>
            <a:ext cx="27979688" cy="4703233"/>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4937523" y="12435417"/>
            <a:ext cx="23043356" cy="5609167"/>
          </a:xfrm>
        </p:spPr>
        <p:txBody>
          <a:bodyPr/>
          <a:lstStyle>
            <a:defPPr>
              <a:defRPr kern="1200" smtId="4294967295"/>
            </a:defPPr>
            <a:lvl1pPr marL="0" indent="0" algn="ctr">
              <a:buNone/>
              <a:defRPr/>
            </a:lvl1pPr>
            <a:lvl2pPr marL="304815" indent="0" algn="ctr">
              <a:buNone/>
              <a:defRPr/>
            </a:lvl2pPr>
            <a:lvl3pPr marL="609630" indent="0" algn="ctr">
              <a:buNone/>
              <a:defRPr/>
            </a:lvl3pPr>
            <a:lvl4pPr marL="914446" indent="0" algn="ctr">
              <a:buNone/>
              <a:defRPr/>
            </a:lvl4pPr>
            <a:lvl5pPr marL="1219261" indent="0" algn="ctr">
              <a:buNone/>
              <a:defRPr/>
            </a:lvl5pPr>
            <a:lvl6pPr marL="1524076" indent="0" algn="ctr">
              <a:buNone/>
              <a:defRPr/>
            </a:lvl6pPr>
            <a:lvl7pPr marL="1828891" indent="0" algn="ctr">
              <a:buNone/>
              <a:defRPr/>
            </a:lvl7pPr>
            <a:lvl8pPr marL="2133707" indent="0" algn="ctr">
              <a:buNone/>
              <a:defRPr/>
            </a:lvl8pPr>
            <a:lvl9pPr marL="243852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8DF5FCE-FDEA-4465-BCF6-C7F63911A9A6}" type="slidenum">
              <a:rPr lang="en-US"/>
              <a:pPr>
                <a:defRPr/>
              </a:pPr>
              <a:t>‹#›</a:t>
            </a:fld>
            <a:endParaRPr lang="en-US"/>
          </a:p>
        </p:txBody>
      </p:sp>
    </p:spTree>
    <p:extLst>
      <p:ext uri="{BB962C8B-B14F-4D97-AF65-F5344CB8AC3E}">
        <p14:creationId xmlns:p14="http://schemas.microsoft.com/office/powerpoint/2010/main" val="34160617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E3CA81D-4204-48B1-A4D7-36EFD127B2F8}" type="slidenum">
              <a:rPr lang="en-US"/>
              <a:pPr>
                <a:defRPr/>
              </a:pPr>
              <a:t>‹#›</a:t>
            </a:fld>
            <a:endParaRPr lang="en-US"/>
          </a:p>
        </p:txBody>
      </p:sp>
    </p:spTree>
    <p:extLst>
      <p:ext uri="{BB962C8B-B14F-4D97-AF65-F5344CB8AC3E}">
        <p14:creationId xmlns:p14="http://schemas.microsoft.com/office/powerpoint/2010/main" val="28015509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80" y="878417"/>
            <a:ext cx="7406878" cy="1872615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645444" y="878417"/>
            <a:ext cx="22106334" cy="1872615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1D08C6D-384C-4677-A8CE-0D580832C4AA}" type="slidenum">
              <a:rPr lang="en-US"/>
              <a:pPr>
                <a:defRPr/>
              </a:pPr>
              <a:t>‹#›</a:t>
            </a:fld>
            <a:endParaRPr lang="en-US"/>
          </a:p>
        </p:txBody>
      </p:sp>
    </p:spTree>
    <p:extLst>
      <p:ext uri="{BB962C8B-B14F-4D97-AF65-F5344CB8AC3E}">
        <p14:creationId xmlns:p14="http://schemas.microsoft.com/office/powerpoint/2010/main" val="27230497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4" y="878417"/>
            <a:ext cx="29627512" cy="3657600"/>
          </a:xfrm>
        </p:spPr>
        <p:txBody>
          <a:bodyPr/>
          <a:lstStyle>
            <a:defPPr>
              <a:defRPr kern="1200" smtId="4294967295"/>
            </a:defPPr>
          </a:lstStyle>
          <a:p>
            <a:r>
              <a:rPr lang="en-US"/>
              <a:t>Click to edit Master title style</a:t>
            </a:r>
          </a:p>
        </p:txBody>
      </p:sp>
      <p:sp>
        <p:nvSpPr>
          <p:cNvPr id="3" name="Text Placeholder 2"/>
          <p:cNvSpPr>
            <a:spLocks noGrp="1"/>
          </p:cNvSpPr>
          <p:nvPr>
            <p:ph type="body" sz="half" idx="1"/>
          </p:nvPr>
        </p:nvSpPr>
        <p:spPr>
          <a:xfrm>
            <a:off x="1645444" y="5120217"/>
            <a:ext cx="14756606" cy="14484350"/>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2" y="5120217"/>
            <a:ext cx="14756606" cy="14484350"/>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B947A3F5-B070-47AF-A223-F33332FE8B86}" type="slidenum">
              <a:rPr lang="en-US"/>
              <a:pPr>
                <a:defRPr/>
              </a:pPr>
              <a:t>‹#›</a:t>
            </a:fld>
            <a:endParaRPr lang="en-US"/>
          </a:p>
        </p:txBody>
      </p:sp>
    </p:spTree>
    <p:extLst>
      <p:ext uri="{BB962C8B-B14F-4D97-AF65-F5344CB8AC3E}">
        <p14:creationId xmlns:p14="http://schemas.microsoft.com/office/powerpoint/2010/main" val="12076196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A43242BF-F4C0-49CF-80EA-38D6C064D587}" type="slidenum">
              <a:rPr lang="en-US"/>
              <a:pPr>
                <a:defRPr/>
              </a:pPr>
              <a:t>‹#›</a:t>
            </a:fld>
            <a:endParaRPr lang="en-US"/>
          </a:p>
        </p:txBody>
      </p:sp>
    </p:spTree>
    <p:extLst>
      <p:ext uri="{BB962C8B-B14F-4D97-AF65-F5344CB8AC3E}">
        <p14:creationId xmlns:p14="http://schemas.microsoft.com/office/powerpoint/2010/main" val="20562984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2293"/>
            <a:ext cx="27980878" cy="4358217"/>
          </a:xfrm>
        </p:spPr>
        <p:txBody>
          <a:bodyPr anchor="t"/>
          <a:lstStyle>
            <a:defPPr>
              <a:defRPr kern="1200" smtId="4294967295"/>
            </a:defPPr>
            <a:lvl1pPr algn="l">
              <a:defRPr sz="2667" b="1" cap="all"/>
            </a:lvl1pPr>
          </a:lstStyle>
          <a:p>
            <a:r>
              <a:rPr lang="en-US"/>
              <a:t>Click to edit Master title style</a:t>
            </a:r>
          </a:p>
        </p:txBody>
      </p:sp>
      <p:sp>
        <p:nvSpPr>
          <p:cNvPr id="3" name="Text Placeholder 2"/>
          <p:cNvSpPr>
            <a:spLocks noGrp="1"/>
          </p:cNvSpPr>
          <p:nvPr>
            <p:ph type="body" idx="1"/>
          </p:nvPr>
        </p:nvSpPr>
        <p:spPr>
          <a:xfrm>
            <a:off x="2600325" y="9301692"/>
            <a:ext cx="27980878" cy="4800600"/>
          </a:xfrm>
        </p:spPr>
        <p:txBody>
          <a:bodyPr anchor="b"/>
          <a:lstStyle>
            <a:defPPr>
              <a:defRPr kern="1200" smtId="4294967295"/>
            </a:defPPr>
            <a:lvl1pPr marL="0" indent="0">
              <a:buNone/>
              <a:defRPr sz="1333"/>
            </a:lvl1pPr>
            <a:lvl2pPr marL="304815" indent="0">
              <a:buNone/>
              <a:defRPr sz="1200"/>
            </a:lvl2pPr>
            <a:lvl3pPr marL="609630" indent="0">
              <a:buNone/>
              <a:defRPr sz="1067"/>
            </a:lvl3pPr>
            <a:lvl4pPr marL="914446" indent="0">
              <a:buNone/>
              <a:defRPr sz="933"/>
            </a:lvl4pPr>
            <a:lvl5pPr marL="1219261" indent="0">
              <a:buNone/>
              <a:defRPr sz="933"/>
            </a:lvl5pPr>
            <a:lvl6pPr marL="1524076" indent="0">
              <a:buNone/>
              <a:defRPr sz="933"/>
            </a:lvl6pPr>
            <a:lvl7pPr marL="1828891" indent="0">
              <a:buNone/>
              <a:defRPr sz="933"/>
            </a:lvl7pPr>
            <a:lvl8pPr marL="2133707" indent="0">
              <a:buNone/>
              <a:defRPr sz="933"/>
            </a:lvl8pPr>
            <a:lvl9pPr marL="2438522" indent="0">
              <a:buNone/>
              <a:defRPr sz="933"/>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29423EF-61E0-492B-A58A-8462960B8BF6}" type="slidenum">
              <a:rPr lang="en-US"/>
              <a:pPr>
                <a:defRPr/>
              </a:pPr>
              <a:t>‹#›</a:t>
            </a:fld>
            <a:endParaRPr lang="en-US"/>
          </a:p>
        </p:txBody>
      </p:sp>
    </p:spTree>
    <p:extLst>
      <p:ext uri="{BB962C8B-B14F-4D97-AF65-F5344CB8AC3E}">
        <p14:creationId xmlns:p14="http://schemas.microsoft.com/office/powerpoint/2010/main" val="12522720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645444" y="5120217"/>
            <a:ext cx="14756606" cy="14484350"/>
          </a:xfrm>
        </p:spPr>
        <p:txBody>
          <a:bodyPr/>
          <a:lstStyle>
            <a:defPPr>
              <a:defRPr kern="1200" smtId="4294967295"/>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2" y="5120217"/>
            <a:ext cx="14756606" cy="14484350"/>
          </a:xfrm>
        </p:spPr>
        <p:txBody>
          <a:bodyPr/>
          <a:lstStyle>
            <a:defPPr>
              <a:defRPr kern="1200" smtId="4294967295"/>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0F45B66-FD4B-43D3-97DD-29BBADAFE8FC}" type="slidenum">
              <a:rPr lang="en-US"/>
              <a:pPr>
                <a:defRPr/>
              </a:pPr>
              <a:t>‹#›</a:t>
            </a:fld>
            <a:endParaRPr lang="en-US"/>
          </a:p>
        </p:txBody>
      </p:sp>
    </p:spTree>
    <p:extLst>
      <p:ext uri="{BB962C8B-B14F-4D97-AF65-F5344CB8AC3E}">
        <p14:creationId xmlns:p14="http://schemas.microsoft.com/office/powerpoint/2010/main" val="12393544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645444" y="4912784"/>
            <a:ext cx="14544675" cy="2046817"/>
          </a:xfrm>
        </p:spPr>
        <p:txBody>
          <a:bodyPr anchor="b"/>
          <a:lstStyle>
            <a:defPPr>
              <a:defRPr kern="1200" smtId="4294967295"/>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1645444" y="6959600"/>
            <a:ext cx="14544675" cy="12643908"/>
          </a:xfrm>
        </p:spPr>
        <p:txBody>
          <a:bodyPr/>
          <a:lstStyle>
            <a:defPPr>
              <a:defRPr kern="1200" smtId="4294967295"/>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8" y="4912784"/>
            <a:ext cx="14550630" cy="2046817"/>
          </a:xfrm>
        </p:spPr>
        <p:txBody>
          <a:bodyPr anchor="b"/>
          <a:lstStyle>
            <a:defPPr>
              <a:defRPr kern="1200" smtId="4294967295"/>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16722328" y="6959600"/>
            <a:ext cx="14550630" cy="12643908"/>
          </a:xfrm>
        </p:spPr>
        <p:txBody>
          <a:bodyPr/>
          <a:lstStyle>
            <a:defPPr>
              <a:defRPr kern="1200" smtId="4294967295"/>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134DC469-4A79-40F8-9FD1-29BC04AA7011}" type="slidenum">
              <a:rPr lang="en-US"/>
              <a:pPr>
                <a:defRPr/>
              </a:pPr>
              <a:t>‹#›</a:t>
            </a:fld>
            <a:endParaRPr lang="en-US"/>
          </a:p>
        </p:txBody>
      </p:sp>
    </p:spTree>
    <p:extLst>
      <p:ext uri="{BB962C8B-B14F-4D97-AF65-F5344CB8AC3E}">
        <p14:creationId xmlns:p14="http://schemas.microsoft.com/office/powerpoint/2010/main" val="6633682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E77ED9D9-385C-4EF3-825C-DD7EC451E098}" type="slidenum">
              <a:rPr lang="en-US"/>
              <a:pPr>
                <a:defRPr/>
              </a:pPr>
              <a:t>‹#›</a:t>
            </a:fld>
            <a:endParaRPr lang="en-US"/>
          </a:p>
        </p:txBody>
      </p:sp>
    </p:spTree>
    <p:extLst>
      <p:ext uri="{BB962C8B-B14F-4D97-AF65-F5344CB8AC3E}">
        <p14:creationId xmlns:p14="http://schemas.microsoft.com/office/powerpoint/2010/main" val="14684049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6D843B82-F4E2-4569-B1E8-B9E053E8F458}" type="slidenum">
              <a:rPr lang="en-US"/>
              <a:pPr>
                <a:defRPr/>
              </a:pPr>
              <a:t>‹#›</a:t>
            </a:fld>
            <a:endParaRPr lang="en-US"/>
          </a:p>
        </p:txBody>
      </p:sp>
    </p:spTree>
    <p:extLst>
      <p:ext uri="{BB962C8B-B14F-4D97-AF65-F5344CB8AC3E}">
        <p14:creationId xmlns:p14="http://schemas.microsoft.com/office/powerpoint/2010/main" val="35766520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4184"/>
            <a:ext cx="10829925" cy="3717925"/>
          </a:xfrm>
        </p:spPr>
        <p:txBody>
          <a:bodyPr anchor="b"/>
          <a:lstStyle>
            <a:defPPr>
              <a:defRPr kern="1200" smtId="4294967295"/>
            </a:defPPr>
            <a:lvl1pPr algn="l">
              <a:defRPr sz="1333" b="1"/>
            </a:lvl1pPr>
          </a:lstStyle>
          <a:p>
            <a:r>
              <a:rPr lang="en-US"/>
              <a:t>Click to edit Master title style</a:t>
            </a:r>
          </a:p>
        </p:txBody>
      </p:sp>
      <p:sp>
        <p:nvSpPr>
          <p:cNvPr id="3" name="Content Placeholder 2"/>
          <p:cNvSpPr>
            <a:spLocks noGrp="1"/>
          </p:cNvSpPr>
          <p:nvPr>
            <p:ph idx="1"/>
          </p:nvPr>
        </p:nvSpPr>
        <p:spPr>
          <a:xfrm>
            <a:off x="12870656" y="874184"/>
            <a:ext cx="18402300" cy="18729325"/>
          </a:xfrm>
        </p:spPr>
        <p:txBody>
          <a:bodyPr/>
          <a:lstStyle>
            <a:defPPr>
              <a:defRPr kern="1200" smtId="4294967295"/>
            </a:defPPr>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4592109"/>
            <a:ext cx="10829925" cy="15011400"/>
          </a:xfrm>
        </p:spPr>
        <p:txBody>
          <a:bodyPr/>
          <a:lstStyle>
            <a:defPPr>
              <a:defRPr kern="1200" smtId="4294967295"/>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63D2E94D-57D8-45DE-BBE8-59CBB7A5E382}" type="slidenum">
              <a:rPr lang="en-US"/>
              <a:pPr>
                <a:defRPr/>
              </a:pPr>
              <a:t>‹#›</a:t>
            </a:fld>
            <a:endParaRPr lang="en-US"/>
          </a:p>
        </p:txBody>
      </p:sp>
    </p:spTree>
    <p:extLst>
      <p:ext uri="{BB962C8B-B14F-4D97-AF65-F5344CB8AC3E}">
        <p14:creationId xmlns:p14="http://schemas.microsoft.com/office/powerpoint/2010/main" val="11514659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7" y="15361709"/>
            <a:ext cx="19751280" cy="1813983"/>
          </a:xfrm>
        </p:spPr>
        <p:txBody>
          <a:bodyPr anchor="b"/>
          <a:lstStyle>
            <a:defPPr>
              <a:defRPr kern="1200" smtId="4294967295"/>
            </a:defPPr>
            <a:lvl1pPr algn="l">
              <a:defRPr sz="1333" b="1"/>
            </a:lvl1pPr>
          </a:lstStyle>
          <a:p>
            <a:r>
              <a:rPr lang="en-US"/>
              <a:t>Click to edit Master title style</a:t>
            </a:r>
          </a:p>
        </p:txBody>
      </p:sp>
      <p:sp>
        <p:nvSpPr>
          <p:cNvPr id="3" name="Picture Placeholder 2"/>
          <p:cNvSpPr>
            <a:spLocks noGrp="1"/>
          </p:cNvSpPr>
          <p:nvPr>
            <p:ph type="pic" idx="1"/>
          </p:nvPr>
        </p:nvSpPr>
        <p:spPr>
          <a:xfrm>
            <a:off x="6451997" y="1961092"/>
            <a:ext cx="19751280" cy="13166725"/>
          </a:xfrm>
        </p:spPr>
        <p:txBody>
          <a:bodyPr/>
          <a:lstStyle>
            <a:defPPr>
              <a:defRPr kern="1200" smtId="4294967295"/>
            </a:defPPr>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6451997" y="17175693"/>
            <a:ext cx="19751280" cy="2574925"/>
          </a:xfrm>
        </p:spPr>
        <p:txBody>
          <a:bodyPr/>
          <a:lstStyle>
            <a:defPPr>
              <a:defRPr kern="1200" smtId="4294967295"/>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1FD068A-1390-4726-BE45-AB18C473BC6F}" type="slidenum">
              <a:rPr lang="en-US"/>
              <a:pPr>
                <a:defRPr/>
              </a:pPr>
              <a:t>‹#›</a:t>
            </a:fld>
            <a:endParaRPr lang="en-US"/>
          </a:p>
        </p:txBody>
      </p:sp>
    </p:spTree>
    <p:extLst>
      <p:ext uri="{BB962C8B-B14F-4D97-AF65-F5344CB8AC3E}">
        <p14:creationId xmlns:p14="http://schemas.microsoft.com/office/powerpoint/2010/main" val="3558488954"/>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444" y="878417"/>
            <a:ext cx="296275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4" tIns="235127" rIns="470254" bIns="23512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1645444" y="5120217"/>
            <a:ext cx="29627512" cy="144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4" tIns="235127" rIns="470254" bIns="23512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444" y="19985568"/>
            <a:ext cx="7681913" cy="1524000"/>
          </a:xfrm>
          <a:prstGeom prst="rect">
            <a:avLst/>
          </a:prstGeom>
          <a:noFill/>
          <a:ln>
            <a:noFill/>
          </a:ln>
          <a:extLst/>
        </p:spPr>
        <p:txBody>
          <a:bodyPr vert="horz" wrap="square" lIns="470254" tIns="235127" rIns="470254" bIns="235127" anchor="t" anchorCtr="0" compatLnSpc="1">
            <a:prstTxWarp prst="textNoShape">
              <a:avLst/>
            </a:prstTxWarp>
          </a:bodyPr>
          <a:lstStyle>
            <a:defPPr>
              <a:defRPr kern="1200" smtId="4294967295"/>
            </a:defPPr>
            <a:lvl1pPr>
              <a:defRPr sz="4734"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6644" y="19985568"/>
            <a:ext cx="10425113" cy="1524000"/>
          </a:xfrm>
          <a:prstGeom prst="rect">
            <a:avLst/>
          </a:prstGeom>
          <a:noFill/>
          <a:ln>
            <a:noFill/>
          </a:ln>
          <a:extLst/>
        </p:spPr>
        <p:txBody>
          <a:bodyPr vert="horz" wrap="square" lIns="470254" tIns="235127" rIns="470254" bIns="235127" anchor="t" anchorCtr="0" compatLnSpc="1">
            <a:prstTxWarp prst="textNoShape">
              <a:avLst/>
            </a:prstTxWarp>
          </a:bodyPr>
          <a:lstStyle>
            <a:defPPr>
              <a:defRPr kern="1200" smtId="4294967295"/>
            </a:defPPr>
            <a:lvl1pPr algn="ctr">
              <a:defRPr sz="4734"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1044" y="19985568"/>
            <a:ext cx="7681913" cy="1524000"/>
          </a:xfrm>
          <a:prstGeom prst="rect">
            <a:avLst/>
          </a:prstGeom>
          <a:noFill/>
          <a:ln>
            <a:noFill/>
          </a:ln>
          <a:extLst/>
        </p:spPr>
        <p:txBody>
          <a:bodyPr vert="horz" wrap="square" lIns="470254" tIns="235127" rIns="470254" bIns="235127" anchor="t" anchorCtr="0" compatLnSpc="1">
            <a:prstTxWarp prst="textNoShape">
              <a:avLst/>
            </a:prstTxWarp>
          </a:bodyPr>
          <a:lstStyle>
            <a:defPPr>
              <a:defRPr kern="1200" smtId="4294967295"/>
            </a:defPPr>
            <a:lvl1pPr algn="r">
              <a:defRPr sz="4734" smtClean="0">
                <a:latin typeface="Arial" pitchFamily="34" charset="0"/>
              </a:defRPr>
            </a:lvl1pPr>
          </a:lstStyle>
          <a:p>
            <a:pPr>
              <a:defRPr/>
            </a:pPr>
            <a:fld id="{D74CA0E6-19C8-4E24-ACA2-24DF946E6C7E}" type="slidenum">
              <a:rPr lang="en-US"/>
              <a:pPr>
                <a:defRPr/>
              </a:pPr>
              <a:t>‹#›</a:t>
            </a:fld>
            <a:endParaRPr lang="en-US"/>
          </a:p>
        </p:txBody>
      </p:sp>
      <p:pic>
        <p:nvPicPr>
          <p:cNvPr id="1031" name="New picture"/>
          <p:cNvPicPr/>
          <p:nvPr/>
        </p:nvPicPr>
        <p:blipFill>
          <a:blip r:embed="rId14"/>
          <a:stretch>
            <a:fillRect/>
          </a:stretch>
        </p:blipFill>
        <p:spPr>
          <a:xfrm rot="16200000">
            <a:off x="-11506200" y="10972800"/>
            <a:ext cx="14274800" cy="4368800"/>
          </a:xfrm>
          <a:prstGeom prst="rect">
            <a:avLst/>
          </a:prstGeom>
        </p:spPr>
      </p:pic>
      <p:pic>
        <p:nvPicPr>
          <p:cNvPr id="1032" name="New picture"/>
          <p:cNvPicPr/>
          <p:nvPr/>
        </p:nvPicPr>
        <p:blipFill>
          <a:blip r:embed="rId14"/>
          <a:stretch>
            <a:fillRect/>
          </a:stretch>
        </p:blipFill>
        <p:spPr>
          <a:xfrm rot="5400000">
            <a:off x="30149800" y="10972800"/>
            <a:ext cx="14274800" cy="4368800"/>
          </a:xfrm>
          <a:prstGeom prst="rect">
            <a:avLst/>
          </a:prstGeom>
        </p:spPr>
      </p:pic>
      <p:pic>
        <p:nvPicPr>
          <p:cNvPr id="1033" name="New picture"/>
          <p:cNvPicPr/>
          <p:nvPr/>
        </p:nvPicPr>
        <p:blipFill>
          <a:blip r:embed="rId15"/>
          <a:stretch>
            <a:fillRect/>
          </a:stretch>
        </p:blipFill>
        <p:spPr>
          <a:xfrm>
            <a:off x="1473200" y="22453600"/>
            <a:ext cx="29972000" cy="1549400"/>
          </a:xfrm>
          <a:prstGeom prst="rect">
            <a:avLst/>
          </a:prstGeom>
        </p:spPr>
      </p:pic>
      <p:sp>
        <p:nvSpPr>
          <p:cNvPr id="1034" name="New shape"/>
          <p:cNvSpPr/>
          <p:nvPr/>
        </p:nvSpPr>
        <p:spPr>
          <a:xfrm>
            <a:off x="1473200" y="23025100"/>
            <a:ext cx="164592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smtId="4294967295">
                <a:solidFill>
                  <a:srgbClr val="808080"/>
                </a:solidFill>
              </a:rPr>
              <a:t>Template ID: intellectualsage  Size: 36x24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smtId="4294967295"/>
      </a:defPPr>
      <a:lvl1pPr algn="ctr" defTabSz="3135999" rtl="0" eaLnBrk="0" fontAlgn="base" hangingPunct="0">
        <a:spcBef>
          <a:spcPct val="0"/>
        </a:spcBef>
        <a:spcAft>
          <a:spcPct val="0"/>
        </a:spcAft>
        <a:defRPr sz="15134">
          <a:solidFill>
            <a:schemeClr val="tx2"/>
          </a:solidFill>
          <a:latin typeface="+mj-lt"/>
          <a:ea typeface="+mj-ea"/>
          <a:cs typeface="+mj-cs"/>
        </a:defRPr>
      </a:lvl1pPr>
      <a:lvl2pPr algn="ctr" defTabSz="3135999" rtl="0" eaLnBrk="0" fontAlgn="base" hangingPunct="0">
        <a:spcBef>
          <a:spcPct val="0"/>
        </a:spcBef>
        <a:spcAft>
          <a:spcPct val="0"/>
        </a:spcAft>
        <a:defRPr sz="15134">
          <a:solidFill>
            <a:schemeClr val="tx2"/>
          </a:solidFill>
          <a:latin typeface="Arial"/>
        </a:defRPr>
      </a:lvl2pPr>
      <a:lvl3pPr algn="ctr" defTabSz="3135999" rtl="0" eaLnBrk="0" fontAlgn="base" hangingPunct="0">
        <a:spcBef>
          <a:spcPct val="0"/>
        </a:spcBef>
        <a:spcAft>
          <a:spcPct val="0"/>
        </a:spcAft>
        <a:defRPr sz="15134">
          <a:solidFill>
            <a:schemeClr val="tx2"/>
          </a:solidFill>
          <a:latin typeface="Arial"/>
        </a:defRPr>
      </a:lvl3pPr>
      <a:lvl4pPr algn="ctr" defTabSz="3135999" rtl="0" eaLnBrk="0" fontAlgn="base" hangingPunct="0">
        <a:spcBef>
          <a:spcPct val="0"/>
        </a:spcBef>
        <a:spcAft>
          <a:spcPct val="0"/>
        </a:spcAft>
        <a:defRPr sz="15134">
          <a:solidFill>
            <a:schemeClr val="tx2"/>
          </a:solidFill>
          <a:latin typeface="Arial"/>
        </a:defRPr>
      </a:lvl4pPr>
      <a:lvl5pPr algn="ctr" defTabSz="3135999" rtl="0" eaLnBrk="0" fontAlgn="base" hangingPunct="0">
        <a:spcBef>
          <a:spcPct val="0"/>
        </a:spcBef>
        <a:spcAft>
          <a:spcPct val="0"/>
        </a:spcAft>
        <a:defRPr sz="15134">
          <a:solidFill>
            <a:schemeClr val="tx2"/>
          </a:solidFill>
          <a:latin typeface="Arial"/>
        </a:defRPr>
      </a:lvl5pPr>
      <a:lvl6pPr marL="304815" algn="ctr" defTabSz="3135999" rtl="0" fontAlgn="base">
        <a:spcBef>
          <a:spcPct val="0"/>
        </a:spcBef>
        <a:spcAft>
          <a:spcPct val="0"/>
        </a:spcAft>
        <a:defRPr sz="15134">
          <a:solidFill>
            <a:schemeClr val="tx2"/>
          </a:solidFill>
          <a:latin typeface="Arial"/>
        </a:defRPr>
      </a:lvl6pPr>
      <a:lvl7pPr marL="609630" algn="ctr" defTabSz="3135999" rtl="0" fontAlgn="base">
        <a:spcBef>
          <a:spcPct val="0"/>
        </a:spcBef>
        <a:spcAft>
          <a:spcPct val="0"/>
        </a:spcAft>
        <a:defRPr sz="15134">
          <a:solidFill>
            <a:schemeClr val="tx2"/>
          </a:solidFill>
          <a:latin typeface="Arial"/>
        </a:defRPr>
      </a:lvl7pPr>
      <a:lvl8pPr marL="914446" algn="ctr" defTabSz="3135999" rtl="0" fontAlgn="base">
        <a:spcBef>
          <a:spcPct val="0"/>
        </a:spcBef>
        <a:spcAft>
          <a:spcPct val="0"/>
        </a:spcAft>
        <a:defRPr sz="15134">
          <a:solidFill>
            <a:schemeClr val="tx2"/>
          </a:solidFill>
          <a:latin typeface="Arial"/>
        </a:defRPr>
      </a:lvl8pPr>
      <a:lvl9pPr marL="1219261" algn="ctr" defTabSz="3135999" rtl="0" fontAlgn="base">
        <a:spcBef>
          <a:spcPct val="0"/>
        </a:spcBef>
        <a:spcAft>
          <a:spcPct val="0"/>
        </a:spcAft>
        <a:defRPr sz="15134">
          <a:solidFill>
            <a:schemeClr val="tx2"/>
          </a:solidFill>
          <a:latin typeface="Arial"/>
        </a:defRPr>
      </a:lvl9pPr>
    </p:titleStyle>
    <p:bodyStyle>
      <a:defPPr>
        <a:defRPr kern="1200" smtId="4294967295"/>
      </a:defPPr>
      <a:lvl1pPr marL="1174809" indent="-1174809" algn="l" defTabSz="3135999" rtl="0" eaLnBrk="0" fontAlgn="base" hangingPunct="0">
        <a:spcBef>
          <a:spcPct val="20000"/>
        </a:spcBef>
        <a:spcAft>
          <a:spcPct val="0"/>
        </a:spcAft>
        <a:buChar char="•"/>
        <a:defRPr sz="11001">
          <a:solidFill>
            <a:schemeClr val="tx1"/>
          </a:solidFill>
          <a:latin typeface="+mn-lt"/>
          <a:ea typeface="+mn-ea"/>
          <a:cs typeface="+mn-cs"/>
        </a:defRPr>
      </a:lvl1pPr>
      <a:lvl2pPr marL="2548594" indent="-981124" algn="l" defTabSz="3135999" rtl="0" eaLnBrk="0" fontAlgn="base" hangingPunct="0">
        <a:spcBef>
          <a:spcPct val="20000"/>
        </a:spcBef>
        <a:spcAft>
          <a:spcPct val="0"/>
        </a:spcAft>
        <a:buChar char="–"/>
        <a:defRPr sz="9600">
          <a:solidFill>
            <a:schemeClr val="tx1"/>
          </a:solidFill>
          <a:latin typeface="+mn-lt"/>
        </a:defRPr>
      </a:lvl2pPr>
      <a:lvl3pPr marL="3919205" indent="-783206" algn="l" defTabSz="3135999" rtl="0" eaLnBrk="0" fontAlgn="base" hangingPunct="0">
        <a:spcBef>
          <a:spcPct val="20000"/>
        </a:spcBef>
        <a:spcAft>
          <a:spcPct val="0"/>
        </a:spcAft>
        <a:buChar char="•"/>
        <a:defRPr sz="8267">
          <a:solidFill>
            <a:schemeClr val="tx1"/>
          </a:solidFill>
          <a:latin typeface="+mn-lt"/>
        </a:defRPr>
      </a:lvl3pPr>
      <a:lvl4pPr marL="5486674" indent="-783206" algn="l" defTabSz="3135999" rtl="0" eaLnBrk="0" fontAlgn="base" hangingPunct="0">
        <a:spcBef>
          <a:spcPct val="20000"/>
        </a:spcBef>
        <a:spcAft>
          <a:spcPct val="0"/>
        </a:spcAft>
        <a:buChar char="–"/>
        <a:defRPr sz="6867">
          <a:solidFill>
            <a:schemeClr val="tx1"/>
          </a:solidFill>
          <a:latin typeface="+mn-lt"/>
        </a:defRPr>
      </a:lvl4pPr>
      <a:lvl5pPr marL="7055203" indent="-784265" algn="l" defTabSz="3135999" rtl="0" eaLnBrk="0" fontAlgn="base" hangingPunct="0">
        <a:spcBef>
          <a:spcPct val="20000"/>
        </a:spcBef>
        <a:spcAft>
          <a:spcPct val="0"/>
        </a:spcAft>
        <a:buChar char="»"/>
        <a:defRPr sz="6867">
          <a:solidFill>
            <a:schemeClr val="tx1"/>
          </a:solidFill>
          <a:latin typeface="+mn-lt"/>
        </a:defRPr>
      </a:lvl5pPr>
      <a:lvl6pPr marL="7360018" indent="-784265" algn="l" defTabSz="3135999" rtl="0" fontAlgn="base">
        <a:spcBef>
          <a:spcPct val="20000"/>
        </a:spcBef>
        <a:spcAft>
          <a:spcPct val="0"/>
        </a:spcAft>
        <a:buChar char="»"/>
        <a:defRPr sz="6867">
          <a:solidFill>
            <a:schemeClr val="tx1"/>
          </a:solidFill>
          <a:latin typeface="+mn-lt"/>
        </a:defRPr>
      </a:lvl6pPr>
      <a:lvl7pPr marL="7664833" indent="-784265" algn="l" defTabSz="3135999" rtl="0" fontAlgn="base">
        <a:spcBef>
          <a:spcPct val="20000"/>
        </a:spcBef>
        <a:spcAft>
          <a:spcPct val="0"/>
        </a:spcAft>
        <a:buChar char="»"/>
        <a:defRPr sz="6867">
          <a:solidFill>
            <a:schemeClr val="tx1"/>
          </a:solidFill>
          <a:latin typeface="+mn-lt"/>
        </a:defRPr>
      </a:lvl7pPr>
      <a:lvl8pPr marL="7969648" indent="-784265" algn="l" defTabSz="3135999" rtl="0" fontAlgn="base">
        <a:spcBef>
          <a:spcPct val="20000"/>
        </a:spcBef>
        <a:spcAft>
          <a:spcPct val="0"/>
        </a:spcAft>
        <a:buChar char="»"/>
        <a:defRPr sz="6867">
          <a:solidFill>
            <a:schemeClr val="tx1"/>
          </a:solidFill>
          <a:latin typeface="+mn-lt"/>
        </a:defRPr>
      </a:lvl8pPr>
      <a:lvl9pPr marL="8274464" indent="-784265" algn="l" defTabSz="3135999" rtl="0" fontAlgn="base">
        <a:spcBef>
          <a:spcPct val="20000"/>
        </a:spcBef>
        <a:spcAft>
          <a:spcPct val="0"/>
        </a:spcAft>
        <a:buChar char="»"/>
        <a:defRPr sz="6867">
          <a:solidFill>
            <a:schemeClr val="tx1"/>
          </a:solidFill>
          <a:latin typeface="+mn-lt"/>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BCDCDE"/>
            </a:gs>
            <a:gs pos="100000">
              <a:schemeClr val="bg1"/>
            </a:gs>
          </a:gsLst>
          <a:lin ang="5400000" scaled="1"/>
        </a:gradFill>
        <a:effectLst/>
      </p:bgPr>
    </p:bg>
    <p:spTree>
      <p:nvGrpSpPr>
        <p:cNvPr id="1" name=""/>
        <p:cNvGrpSpPr/>
        <p:nvPr/>
      </p:nvGrpSpPr>
      <p:grpSpPr>
        <a:xfrm>
          <a:off x="0" y="0"/>
          <a:ext cx="0" cy="0"/>
          <a:chOff x="0" y="0"/>
          <a:chExt cx="0" cy="0"/>
        </a:xfrm>
      </p:grpSpPr>
      <p:sp>
        <p:nvSpPr>
          <p:cNvPr id="19" name="Rectangle: Diagonal Corners Rounded 18">
            <a:extLst>
              <a:ext uri="{FF2B5EF4-FFF2-40B4-BE49-F238E27FC236}">
                <a16:creationId xmlns:a16="http://schemas.microsoft.com/office/drawing/2014/main" xmlns:p15="http://schemas.microsoft.com/office/powerpoint/2012/main" xmlns:p14="http://schemas.microsoft.com/office/powerpoint/2010/main" xmlns="" id="{406F193C-8566-41B6-8625-E7C934BB073C}"/>
              </a:ext>
            </a:extLst>
          </p:cNvPr>
          <p:cNvSpPr/>
          <p:nvPr/>
        </p:nvSpPr>
        <p:spPr bwMode="auto">
          <a:xfrm>
            <a:off x="381000" y="457200"/>
            <a:ext cx="32156400" cy="4177829"/>
          </a:xfrm>
          <a:prstGeom prst="round2DiagRect">
            <a:avLst/>
          </a:prstGeom>
          <a:solidFill>
            <a:srgbClr val="438086"/>
          </a:solidFill>
          <a:ln w="9525" cap="flat" cmpd="sng" algn="ctr">
            <a:noFill/>
            <a:prstDash val="solid"/>
            <a:round/>
            <a:headEnd type="none" w="med" len="med"/>
            <a:tailEnd type="none" w="med" len="med"/>
          </a:ln>
          <a:effectLst/>
          <a:extLst/>
        </p:spPr>
        <p:txBody>
          <a:bodyPr vert="horz" wrap="square" lIns="60960" tIns="30480" rIns="60960" bIns="30480" numCol="1" rtlCol="0" anchor="t" anchorCtr="0" compatLnSpc="1">
            <a:prstTxWarp prst="textNoShape">
              <a:avLst/>
            </a:prstTxWarp>
          </a:bodyPr>
          <a:lstStyle/>
          <a:p>
            <a:pPr defTabSz="3135999"/>
            <a:endParaRPr lang="en-US" sz="2533">
              <a:latin typeface="Arial"/>
            </a:endParaRPr>
          </a:p>
        </p:txBody>
      </p:sp>
      <p:sp>
        <p:nvSpPr>
          <p:cNvPr id="20" name="Title 11">
            <a:extLst>
              <a:ext uri="{FF2B5EF4-FFF2-40B4-BE49-F238E27FC236}">
                <a16:creationId xmlns:a16="http://schemas.microsoft.com/office/drawing/2014/main" xmlns:p15="http://schemas.microsoft.com/office/powerpoint/2012/main" xmlns:p14="http://schemas.microsoft.com/office/powerpoint/2010/main" xmlns="" id="{EE7A5C51-35F0-4B71-992D-43D344D16C04}"/>
              </a:ext>
            </a:extLst>
          </p:cNvPr>
          <p:cNvSpPr txBox="1"/>
          <p:nvPr/>
        </p:nvSpPr>
        <p:spPr>
          <a:xfrm>
            <a:off x="899652" y="977429"/>
            <a:ext cx="31119096" cy="1831290"/>
          </a:xfrm>
          <a:prstGeom prst="rect">
            <a:avLst/>
          </a:prstGeom>
        </p:spPr>
        <p:txBody>
          <a:bodyPr lIns="85344" tIns="42672" rIns="85344" bIns="42672"/>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a:lstStyle>
          <a:p>
            <a:pPr algn="ctr"/>
            <a:r>
              <a:rPr lang="en-US" sz="5700" dirty="0" smtClean="0">
                <a:solidFill>
                  <a:schemeClr val="bg1"/>
                </a:solidFill>
                <a:latin typeface="Libre Baskerville" panose="02000000000000000000" pitchFamily="2" charset="0"/>
              </a:rPr>
              <a:t>Mitigation of Radon Backgrounds at the LZ Surface Lab</a:t>
            </a:r>
            <a:endParaRPr lang="en-US" sz="5700" dirty="0">
              <a:solidFill>
                <a:schemeClr val="bg1"/>
              </a:solidFill>
              <a:latin typeface="Libre Baskerville" panose="02000000000000000000" pitchFamily="2" charset="0"/>
            </a:endParaRPr>
          </a:p>
        </p:txBody>
      </p:sp>
      <p:sp>
        <p:nvSpPr>
          <p:cNvPr id="21" name="Text Placeholder 16">
            <a:extLst>
              <a:ext uri="{FF2B5EF4-FFF2-40B4-BE49-F238E27FC236}">
                <a16:creationId xmlns:a16="http://schemas.microsoft.com/office/drawing/2014/main" xmlns:p15="http://schemas.microsoft.com/office/powerpoint/2012/main" xmlns:p14="http://schemas.microsoft.com/office/powerpoint/2010/main" xmlns="" id="{1F3AA395-C058-4F87-B3A3-A8A8BC543EF9}"/>
              </a:ext>
            </a:extLst>
          </p:cNvPr>
          <p:cNvSpPr txBox="1"/>
          <p:nvPr/>
        </p:nvSpPr>
        <p:spPr>
          <a:xfrm>
            <a:off x="899652" y="2967871"/>
            <a:ext cx="31119096" cy="689729"/>
          </a:xfrm>
          <a:prstGeom prst="rect">
            <a:avLst/>
          </a:prstGeom>
        </p:spPr>
        <p:txBody>
          <a:bodyPr lIns="85344" tIns="42672" rIns="85344" bIns="42672"/>
          <a:ls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a:lstStyle>
          <a:p>
            <a:pPr algn="ctr"/>
            <a:r>
              <a:rPr lang="en-US" sz="3700" dirty="0" smtClean="0">
                <a:solidFill>
                  <a:schemeClr val="bg1"/>
                </a:solidFill>
                <a:latin typeface="Montserrat Light" panose="00000400000000000000" pitchFamily="50" charset="0"/>
              </a:rPr>
              <a:t>Rachael Botsford: rb237@evansville.edu</a:t>
            </a:r>
            <a:endParaRPr lang="en-US" sz="3700" dirty="0">
              <a:solidFill>
                <a:schemeClr val="bg1"/>
              </a:solidFill>
              <a:latin typeface="Montserrat Light" panose="00000400000000000000" pitchFamily="50" charset="0"/>
            </a:endParaRPr>
          </a:p>
          <a:p>
            <a:pPr algn="ctr"/>
            <a:r>
              <a:rPr lang="en-US" sz="3700" dirty="0" smtClean="0">
                <a:solidFill>
                  <a:schemeClr val="bg1"/>
                </a:solidFill>
                <a:latin typeface="Montserrat Light" panose="00000400000000000000" pitchFamily="50" charset="0"/>
              </a:rPr>
              <a:t>Black Hills State University</a:t>
            </a:r>
            <a:endParaRPr lang="en-US" sz="3700" dirty="0">
              <a:solidFill>
                <a:schemeClr val="bg1"/>
              </a:solidFill>
              <a:latin typeface="Montserrat Light" panose="00000400000000000000" pitchFamily="50" charset="0"/>
            </a:endParaRPr>
          </a:p>
        </p:txBody>
      </p:sp>
      <p:sp>
        <p:nvSpPr>
          <p:cNvPr id="22" name="TextBox 19">
            <a:extLst>
              <a:ext uri="{FF2B5EF4-FFF2-40B4-BE49-F238E27FC236}">
                <a16:creationId xmlns:a16="http://schemas.microsoft.com/office/drawing/2014/main" xmlns:p15="http://schemas.microsoft.com/office/powerpoint/2012/main" xmlns:p14="http://schemas.microsoft.com/office/powerpoint/2010/main" xmlns="" id="{33A929B9-4AE7-4535-8E25-5C0801DF27B1}"/>
              </a:ext>
            </a:extLst>
          </p:cNvPr>
          <p:cNvSpPr txBox="1">
            <a:spLocks noChangeArrowheads="1"/>
          </p:cNvSpPr>
          <p:nvPr/>
        </p:nvSpPr>
        <p:spPr bwMode="auto">
          <a:xfrm>
            <a:off x="381000" y="5916201"/>
            <a:ext cx="7606890" cy="217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10000"/>
              </a:lnSpc>
            </a:pPr>
            <a:r>
              <a:rPr lang="en-US" sz="1800" dirty="0" smtClean="0">
                <a:latin typeface="Montserrat Light" panose="00000400000000000000" pitchFamily="50" charset="0"/>
                <a:cs typeface="Arial" pitchFamily="34" charset="0"/>
              </a:rPr>
              <a:t>Radon decay chains create a significant background in the LUX-ZEPLIN dark matter detector</a:t>
            </a:r>
            <a:r>
              <a:rPr lang="en-US" sz="1800" baseline="30000" dirty="0" smtClean="0">
                <a:latin typeface="Montserrat Light" panose="00000400000000000000" pitchFamily="50" charset="0"/>
                <a:cs typeface="Arial" pitchFamily="34" charset="0"/>
              </a:rPr>
              <a:t>1</a:t>
            </a:r>
            <a:r>
              <a:rPr lang="en-US" sz="1800" dirty="0" smtClean="0">
                <a:latin typeface="Montserrat Light" panose="00000400000000000000" pitchFamily="50" charset="0"/>
                <a:cs typeface="Arial" pitchFamily="34" charset="0"/>
              </a:rPr>
              <a:t>.  Mitigating this background is crucial to the success of the project, as it will help increase the sensitivity of the detector.  Various procedures, namely cleaning and garbing, are in place to prevent contamination of the detector as it is being assembled in the radon-reduced cleanroom (RCR).  A study of the radon concentration levels in the RCR compared to outside the RCR displays the effectiveness of these mitigation techniques. .</a:t>
            </a:r>
            <a:endParaRPr lang="en-US" sz="1800" dirty="0">
              <a:latin typeface="Montserrat Light" panose="00000400000000000000" pitchFamily="50" charset="0"/>
              <a:cs typeface="Arial" pitchFamily="34" charset="0"/>
            </a:endParaRPr>
          </a:p>
        </p:txBody>
      </p:sp>
      <p:sp>
        <p:nvSpPr>
          <p:cNvPr id="23" name="Rectangle 22">
            <a:extLst>
              <a:ext uri="{FF2B5EF4-FFF2-40B4-BE49-F238E27FC236}">
                <a16:creationId xmlns:a16="http://schemas.microsoft.com/office/drawing/2014/main" xmlns:p15="http://schemas.microsoft.com/office/powerpoint/2012/main" xmlns:p14="http://schemas.microsoft.com/office/powerpoint/2010/main" xmlns="" id="{F0700EFA-F39A-4B67-A41D-B592D1296CBF}"/>
              </a:ext>
            </a:extLst>
          </p:cNvPr>
          <p:cNvSpPr>
            <a:spLocks noChangeArrowheads="1"/>
          </p:cNvSpPr>
          <p:nvPr/>
        </p:nvSpPr>
        <p:spPr bwMode="auto">
          <a:xfrm>
            <a:off x="381000" y="5217230"/>
            <a:ext cx="7606890" cy="582201"/>
          </a:xfrm>
          <a:prstGeom prst="rect">
            <a:avLst/>
          </a:prstGeom>
          <a:solidFill>
            <a:schemeClr val="accent2">
              <a:lumMod val="60000"/>
              <a:lumOff val="40000"/>
            </a:schemeClr>
          </a:solidFill>
          <a:ln w="12700">
            <a:noFill/>
            <a:miter lim="800000"/>
          </a:ln>
        </p:spPr>
        <p:txBody>
          <a:bodyPr wrap="none" lIns="182880" tIns="48768" rIns="182880" bIns="45709"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defTabSz="3135215">
              <a:defRPr/>
            </a:pPr>
            <a:r>
              <a:rPr lang="en-US" sz="2400" b="1" dirty="0" smtClean="0">
                <a:solidFill>
                  <a:schemeClr val="bg1"/>
                </a:solidFill>
                <a:latin typeface="Libre Baskerville" panose="02000000000000000000" pitchFamily="2" charset="0"/>
              </a:rPr>
              <a:t>Introduction</a:t>
            </a:r>
            <a:endParaRPr lang="en-US" sz="2400" b="1" dirty="0">
              <a:solidFill>
                <a:schemeClr val="bg1"/>
              </a:solidFill>
              <a:latin typeface="Libre Baskerville" panose="02000000000000000000" pitchFamily="2" charset="0"/>
            </a:endParaRPr>
          </a:p>
        </p:txBody>
      </p:sp>
      <p:sp>
        <p:nvSpPr>
          <p:cNvPr id="24" name="TextBox 19">
            <a:extLst>
              <a:ext uri="{FF2B5EF4-FFF2-40B4-BE49-F238E27FC236}">
                <a16:creationId xmlns:a16="http://schemas.microsoft.com/office/drawing/2014/main" xmlns:p15="http://schemas.microsoft.com/office/powerpoint/2012/main" xmlns:p14="http://schemas.microsoft.com/office/powerpoint/2010/main" xmlns="" id="{3C57D4F6-5B1E-4A2D-8728-4DE56B7226E3}"/>
              </a:ext>
            </a:extLst>
          </p:cNvPr>
          <p:cNvSpPr txBox="1">
            <a:spLocks noChangeArrowheads="1"/>
          </p:cNvSpPr>
          <p:nvPr/>
        </p:nvSpPr>
        <p:spPr bwMode="auto">
          <a:xfrm>
            <a:off x="8258765" y="10896913"/>
            <a:ext cx="8038494" cy="950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10000"/>
              </a:lnSpc>
            </a:pPr>
            <a:r>
              <a:rPr lang="en-US" sz="1800" dirty="0" smtClean="0">
                <a:latin typeface="Montserrat Light" panose="00000400000000000000" pitchFamily="50" charset="0"/>
                <a:cs typeface="Arial" pitchFamily="34" charset="0"/>
              </a:rPr>
              <a:t>Assembly of the detector takes place primarily in the radon-reduced cleanroom (Fig. 4,5).  The RCR consists of a ground level and a pit in which the inner vessel is housed.  An independent air system is in place to help limit the radon in the room using a radon removal system (RRS).</a:t>
            </a:r>
            <a:r>
              <a:rPr lang="en-US" sz="1800" baseline="30000" dirty="0" smtClean="0">
                <a:latin typeface="Montserrat Light" panose="00000400000000000000" pitchFamily="50" charset="0"/>
                <a:cs typeface="Arial" pitchFamily="34" charset="0"/>
              </a:rPr>
              <a:t>4</a:t>
            </a:r>
            <a:r>
              <a:rPr lang="en-US" sz="1800" dirty="0" smtClean="0">
                <a:latin typeface="Montserrat Light" panose="00000400000000000000" pitchFamily="50" charset="0"/>
                <a:cs typeface="Arial" pitchFamily="34" charset="0"/>
              </a:rPr>
              <a:t>  The RRS is housed in a separate building and operates using a carbon adsorption technique.</a:t>
            </a:r>
            <a:r>
              <a:rPr lang="en-US" sz="1800" baseline="30000" dirty="0" smtClean="0">
                <a:latin typeface="Montserrat Light" panose="00000400000000000000" pitchFamily="50" charset="0"/>
                <a:cs typeface="Arial" pitchFamily="34" charset="0"/>
              </a:rPr>
              <a:t>4</a:t>
            </a:r>
            <a:endParaRPr lang="en-US" sz="1800" dirty="0" smtClean="0">
              <a:latin typeface="Montserrat Light" panose="00000400000000000000" pitchFamily="50" charset="0"/>
              <a:cs typeface="Arial" pitchFamily="34" charset="0"/>
            </a:endParaRPr>
          </a:p>
          <a:p>
            <a:pPr algn="just">
              <a:lnSpc>
                <a:spcPct val="110000"/>
              </a:lnSpc>
            </a:pPr>
            <a:endParaRPr lang="en-US" sz="1800" dirty="0">
              <a:latin typeface="Montserrat Light" panose="00000400000000000000" pitchFamily="50" charset="0"/>
              <a:cs typeface="Arial" pitchFamily="34" charset="0"/>
            </a:endParaRPr>
          </a:p>
          <a:p>
            <a:pPr algn="just">
              <a:lnSpc>
                <a:spcPct val="110000"/>
              </a:lnSpc>
            </a:pPr>
            <a:r>
              <a:rPr lang="en-US" sz="1800" dirty="0" smtClean="0">
                <a:latin typeface="Montserrat Light" panose="00000400000000000000" pitchFamily="50" charset="0"/>
                <a:cs typeface="Arial" pitchFamily="34" charset="0"/>
              </a:rPr>
              <a:t>  </a:t>
            </a:r>
          </a:p>
          <a:p>
            <a:pPr algn="just">
              <a:lnSpc>
                <a:spcPct val="110000"/>
              </a:lnSpc>
            </a:pPr>
            <a:endParaRPr lang="en-US" sz="1800" dirty="0">
              <a:latin typeface="Montserrat Light" panose="00000400000000000000" pitchFamily="50" charset="0"/>
              <a:cs typeface="Arial" pitchFamily="34" charset="0"/>
            </a:endParaRPr>
          </a:p>
          <a:p>
            <a:pPr algn="just">
              <a:lnSpc>
                <a:spcPct val="110000"/>
              </a:lnSpc>
            </a:pPr>
            <a:endParaRPr lang="en-US" sz="1800" dirty="0" smtClean="0">
              <a:latin typeface="Montserrat Light" panose="00000400000000000000" pitchFamily="50" charset="0"/>
              <a:cs typeface="Arial" pitchFamily="34" charset="0"/>
            </a:endParaRPr>
          </a:p>
          <a:p>
            <a:pPr algn="just">
              <a:lnSpc>
                <a:spcPct val="110000"/>
              </a:lnSpc>
            </a:pPr>
            <a:endParaRPr lang="en-US" sz="1800" dirty="0">
              <a:latin typeface="Montserrat Light" panose="00000400000000000000" pitchFamily="50" charset="0"/>
              <a:cs typeface="Arial" pitchFamily="34" charset="0"/>
            </a:endParaRPr>
          </a:p>
          <a:p>
            <a:pPr algn="just">
              <a:lnSpc>
                <a:spcPct val="110000"/>
              </a:lnSpc>
            </a:pPr>
            <a:endParaRPr lang="en-US" sz="1800" dirty="0" smtClean="0">
              <a:latin typeface="Montserrat Light" panose="00000400000000000000" pitchFamily="50" charset="0"/>
              <a:cs typeface="Arial" pitchFamily="34" charset="0"/>
            </a:endParaRPr>
          </a:p>
          <a:p>
            <a:pPr algn="just">
              <a:lnSpc>
                <a:spcPct val="110000"/>
              </a:lnSpc>
            </a:pPr>
            <a:endParaRPr lang="en-US" sz="1800" dirty="0">
              <a:latin typeface="Montserrat Light" panose="00000400000000000000" pitchFamily="50" charset="0"/>
              <a:cs typeface="Arial" pitchFamily="34" charset="0"/>
            </a:endParaRPr>
          </a:p>
          <a:p>
            <a:pPr algn="just">
              <a:lnSpc>
                <a:spcPct val="110000"/>
              </a:lnSpc>
            </a:pPr>
            <a:endParaRPr lang="en-US" sz="1800" dirty="0" smtClean="0">
              <a:latin typeface="Montserrat Light" panose="00000400000000000000" pitchFamily="50" charset="0"/>
              <a:cs typeface="Arial" pitchFamily="34" charset="0"/>
            </a:endParaRPr>
          </a:p>
          <a:p>
            <a:pPr algn="just">
              <a:lnSpc>
                <a:spcPct val="110000"/>
              </a:lnSpc>
            </a:pPr>
            <a:endParaRPr lang="en-US" sz="1800" dirty="0" smtClean="0">
              <a:latin typeface="Montserrat Light" panose="00000400000000000000" pitchFamily="50" charset="0"/>
              <a:cs typeface="Arial" pitchFamily="34" charset="0"/>
            </a:endParaRPr>
          </a:p>
          <a:p>
            <a:pPr algn="just">
              <a:lnSpc>
                <a:spcPct val="110000"/>
              </a:lnSpc>
            </a:pPr>
            <a:endParaRPr lang="en-US" sz="1800" dirty="0">
              <a:latin typeface="Montserrat Light" panose="00000400000000000000" pitchFamily="50" charset="0"/>
              <a:cs typeface="Arial" pitchFamily="34" charset="0"/>
            </a:endParaRPr>
          </a:p>
          <a:p>
            <a:pPr algn="just">
              <a:lnSpc>
                <a:spcPct val="110000"/>
              </a:lnSpc>
            </a:pPr>
            <a:endParaRPr lang="en-US" sz="1800" dirty="0" smtClean="0">
              <a:latin typeface="Montserrat Light" panose="00000400000000000000" pitchFamily="50" charset="0"/>
              <a:cs typeface="Arial" pitchFamily="34" charset="0"/>
            </a:endParaRPr>
          </a:p>
          <a:p>
            <a:pPr algn="just">
              <a:lnSpc>
                <a:spcPct val="110000"/>
              </a:lnSpc>
            </a:pPr>
            <a:endParaRPr lang="en-US" sz="1800" dirty="0">
              <a:latin typeface="Montserrat Light" panose="00000400000000000000" pitchFamily="50" charset="0"/>
              <a:cs typeface="Arial" pitchFamily="34" charset="0"/>
            </a:endParaRPr>
          </a:p>
          <a:p>
            <a:pPr algn="just">
              <a:lnSpc>
                <a:spcPct val="110000"/>
              </a:lnSpc>
            </a:pPr>
            <a:endParaRPr lang="en-US" sz="1800" dirty="0" smtClean="0">
              <a:latin typeface="Montserrat Light" panose="00000400000000000000" pitchFamily="50" charset="0"/>
              <a:cs typeface="Arial" pitchFamily="34" charset="0"/>
            </a:endParaRPr>
          </a:p>
          <a:p>
            <a:pPr algn="just">
              <a:lnSpc>
                <a:spcPct val="110000"/>
              </a:lnSpc>
            </a:pPr>
            <a:endParaRPr lang="en-US" sz="1800" dirty="0" smtClean="0">
              <a:latin typeface="Montserrat Light" panose="00000400000000000000" pitchFamily="50" charset="0"/>
              <a:cs typeface="Arial" pitchFamily="34" charset="0"/>
            </a:endParaRPr>
          </a:p>
          <a:p>
            <a:pPr algn="just">
              <a:lnSpc>
                <a:spcPct val="110000"/>
              </a:lnSpc>
            </a:pPr>
            <a:r>
              <a:rPr lang="en-US" sz="1800" dirty="0" smtClean="0">
                <a:latin typeface="Montserrat Light" panose="00000400000000000000" pitchFamily="50" charset="0"/>
                <a:cs typeface="Arial" pitchFamily="34" charset="0"/>
              </a:rPr>
              <a:t>Figure 4: Layout of the RCR at the 	Figure 5: Overhead photograph of the RCR</a:t>
            </a:r>
          </a:p>
          <a:p>
            <a:pPr algn="just">
              <a:lnSpc>
                <a:spcPct val="110000"/>
              </a:lnSpc>
            </a:pPr>
            <a:r>
              <a:rPr lang="en-US" sz="1800" dirty="0">
                <a:latin typeface="Montserrat Light" panose="00000400000000000000" pitchFamily="50" charset="0"/>
                <a:cs typeface="Arial" pitchFamily="34" charset="0"/>
              </a:rPr>
              <a:t>	</a:t>
            </a:r>
            <a:r>
              <a:rPr lang="en-US" sz="1800" dirty="0" smtClean="0">
                <a:latin typeface="Montserrat Light" panose="00000400000000000000" pitchFamily="50" charset="0"/>
                <a:cs typeface="Arial" pitchFamily="34" charset="0"/>
              </a:rPr>
              <a:t>surface laboratory</a:t>
            </a:r>
            <a:r>
              <a:rPr lang="en-US" sz="1800" baseline="30000" dirty="0" smtClean="0">
                <a:latin typeface="Montserrat Light" panose="00000400000000000000" pitchFamily="50" charset="0"/>
                <a:cs typeface="Arial" pitchFamily="34" charset="0"/>
              </a:rPr>
              <a:t>4</a:t>
            </a:r>
            <a:endParaRPr lang="en-US" sz="1800" dirty="0">
              <a:latin typeface="Montserrat Light" panose="00000400000000000000" pitchFamily="50" charset="0"/>
              <a:cs typeface="Arial" pitchFamily="34" charset="0"/>
            </a:endParaRPr>
          </a:p>
          <a:p>
            <a:pPr algn="just">
              <a:lnSpc>
                <a:spcPct val="110000"/>
              </a:lnSpc>
            </a:pPr>
            <a:endParaRPr lang="en-US" sz="1800" dirty="0" smtClean="0">
              <a:latin typeface="Montserrat Light" panose="00000400000000000000" pitchFamily="50" charset="0"/>
              <a:cs typeface="Arial" pitchFamily="34" charset="0"/>
            </a:endParaRPr>
          </a:p>
          <a:p>
            <a:pPr algn="just">
              <a:lnSpc>
                <a:spcPct val="110000"/>
              </a:lnSpc>
            </a:pPr>
            <a:endParaRPr lang="en-US" sz="1800" dirty="0">
              <a:latin typeface="Montserrat Light" panose="00000400000000000000" pitchFamily="50" charset="0"/>
              <a:cs typeface="Arial" pitchFamily="34" charset="0"/>
            </a:endParaRPr>
          </a:p>
          <a:p>
            <a:pPr algn="just">
              <a:lnSpc>
                <a:spcPct val="110000"/>
              </a:lnSpc>
            </a:pPr>
            <a:r>
              <a:rPr lang="en-US" sz="1800" dirty="0" smtClean="0">
                <a:latin typeface="Montserrat Light" panose="00000400000000000000" pitchFamily="50" charset="0"/>
                <a:cs typeface="Arial" pitchFamily="34" charset="0"/>
              </a:rPr>
              <a:t>A RAD 7 electronic radon detector is used to monitor the radon levels in the RCR, with separate units for the ground level and the pit.  Another unit monitors the normal environment outside the RCR, in order to accurately compare it to the environment within.  This project seeks to analyze the RAD 7 data by comparing radon levels during different time intervals and from all three units.  .   </a:t>
            </a:r>
            <a:endParaRPr lang="en-US" sz="1800" dirty="0">
              <a:latin typeface="Montserrat Light" panose="00000400000000000000" pitchFamily="50" charset="0"/>
              <a:cs typeface="Arial" pitchFamily="34" charset="0"/>
            </a:endParaRPr>
          </a:p>
          <a:p>
            <a:pPr algn="just">
              <a:lnSpc>
                <a:spcPct val="110000"/>
              </a:lnSpc>
            </a:pPr>
            <a:endParaRPr lang="en-US" sz="1800" dirty="0" smtClean="0">
              <a:latin typeface="Montserrat Light" panose="00000400000000000000" pitchFamily="50" charset="0"/>
              <a:cs typeface="Arial" pitchFamily="34" charset="0"/>
            </a:endParaRPr>
          </a:p>
          <a:p>
            <a:pPr algn="just">
              <a:lnSpc>
                <a:spcPct val="110000"/>
              </a:lnSpc>
            </a:pPr>
            <a:endParaRPr lang="en-US" sz="1800" dirty="0">
              <a:latin typeface="Montserrat Light" panose="00000400000000000000" pitchFamily="50" charset="0"/>
              <a:cs typeface="Arial" pitchFamily="34" charset="0"/>
            </a:endParaRPr>
          </a:p>
          <a:p>
            <a:pPr algn="just">
              <a:lnSpc>
                <a:spcPct val="110000"/>
              </a:lnSpc>
            </a:pPr>
            <a:r>
              <a:rPr lang="en-US" sz="1800" dirty="0">
                <a:latin typeface="Montserrat Light" panose="00000400000000000000" pitchFamily="50" charset="0"/>
                <a:cs typeface="Arial" pitchFamily="34" charset="0"/>
              </a:rPr>
              <a:t>	</a:t>
            </a:r>
            <a:endParaRPr lang="en-US" sz="1800" dirty="0">
              <a:latin typeface="Montserrat Light" panose="00000400000000000000" pitchFamily="50" charset="0"/>
              <a:cs typeface="Arial" pitchFamily="34" charset="0"/>
            </a:endParaRPr>
          </a:p>
        </p:txBody>
      </p:sp>
      <p:sp>
        <p:nvSpPr>
          <p:cNvPr id="25" name="Rectangle 24">
            <a:extLst>
              <a:ext uri="{FF2B5EF4-FFF2-40B4-BE49-F238E27FC236}">
                <a16:creationId xmlns:a16="http://schemas.microsoft.com/office/drawing/2014/main" xmlns:p15="http://schemas.microsoft.com/office/powerpoint/2012/main" xmlns:p14="http://schemas.microsoft.com/office/powerpoint/2010/main" xmlns="" id="{76D4AEC4-FDA9-4DCC-AB41-6178867ED87E}"/>
              </a:ext>
            </a:extLst>
          </p:cNvPr>
          <p:cNvSpPr>
            <a:spLocks noChangeArrowheads="1"/>
          </p:cNvSpPr>
          <p:nvPr/>
        </p:nvSpPr>
        <p:spPr bwMode="auto">
          <a:xfrm>
            <a:off x="8332253" y="10088877"/>
            <a:ext cx="7606890" cy="582201"/>
          </a:xfrm>
          <a:prstGeom prst="rect">
            <a:avLst/>
          </a:prstGeom>
          <a:solidFill>
            <a:schemeClr val="accent2">
              <a:lumMod val="60000"/>
              <a:lumOff val="40000"/>
            </a:schemeClr>
          </a:solidFill>
          <a:ln w="12700">
            <a:noFill/>
            <a:miter lim="800000"/>
          </a:ln>
        </p:spPr>
        <p:txBody>
          <a:bodyPr wrap="none" lIns="182880" tIns="48768" rIns="182880" bIns="45709"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defTabSz="3135215">
              <a:defRPr/>
            </a:pPr>
            <a:r>
              <a:rPr lang="en-US" sz="2400" b="1" dirty="0" smtClean="0">
                <a:solidFill>
                  <a:schemeClr val="bg1"/>
                </a:solidFill>
                <a:latin typeface="Libre Baskerville" panose="02000000000000000000" pitchFamily="2" charset="0"/>
              </a:rPr>
              <a:t>The RCR</a:t>
            </a:r>
            <a:endParaRPr lang="en-US" sz="2400" b="1" dirty="0">
              <a:solidFill>
                <a:schemeClr val="bg1"/>
              </a:solidFill>
              <a:latin typeface="Libre Baskerville" panose="02000000000000000000" pitchFamily="2" charset="0"/>
            </a:endParaRPr>
          </a:p>
        </p:txBody>
      </p:sp>
      <p:sp>
        <p:nvSpPr>
          <p:cNvPr id="26" name="TextBox 19">
            <a:extLst>
              <a:ext uri="{FF2B5EF4-FFF2-40B4-BE49-F238E27FC236}">
                <a16:creationId xmlns:a16="http://schemas.microsoft.com/office/drawing/2014/main" xmlns:p15="http://schemas.microsoft.com/office/powerpoint/2012/main" xmlns:p14="http://schemas.microsoft.com/office/powerpoint/2010/main" xmlns="" id="{C6D1DA5E-B2DC-498D-8EF9-B74BF940604B}"/>
              </a:ext>
            </a:extLst>
          </p:cNvPr>
          <p:cNvSpPr txBox="1">
            <a:spLocks noChangeArrowheads="1"/>
          </p:cNvSpPr>
          <p:nvPr/>
        </p:nvSpPr>
        <p:spPr bwMode="auto">
          <a:xfrm>
            <a:off x="16620885" y="5971123"/>
            <a:ext cx="7606890" cy="339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10000"/>
              </a:lnSpc>
            </a:pPr>
            <a:r>
              <a:rPr lang="en-US" sz="1800" dirty="0" smtClean="0">
                <a:latin typeface="Montserrat Light" panose="00000400000000000000" pitchFamily="50" charset="0"/>
                <a:cs typeface="Arial" pitchFamily="34" charset="0"/>
              </a:rPr>
              <a:t>Visualizations of RAD 7 data from all three units were created using Python (Fig. 6,7,8).  When  comparing the radon count outside the RCR to the radon count within, a startling difference can be seen.  While the radon concentration in any part of the RCR never exceeds 10 </a:t>
            </a:r>
            <a:r>
              <a:rPr lang="en-US" sz="1800" dirty="0" err="1" smtClean="0">
                <a:latin typeface="Montserrat Light" panose="00000400000000000000" pitchFamily="50" charset="0"/>
                <a:cs typeface="Arial" pitchFamily="34" charset="0"/>
              </a:rPr>
              <a:t>Bq</a:t>
            </a:r>
            <a:r>
              <a:rPr lang="en-US" sz="1800" dirty="0" smtClean="0">
                <a:latin typeface="Montserrat Light" panose="00000400000000000000" pitchFamily="50" charset="0"/>
                <a:cs typeface="Arial" pitchFamily="34" charset="0"/>
              </a:rPr>
              <a:t>/m</a:t>
            </a:r>
            <a:r>
              <a:rPr lang="en-US" sz="1800" baseline="30000" dirty="0" smtClean="0">
                <a:latin typeface="Montserrat Light" panose="00000400000000000000" pitchFamily="50" charset="0"/>
                <a:cs typeface="Arial" pitchFamily="34" charset="0"/>
              </a:rPr>
              <a:t>3</a:t>
            </a:r>
            <a:r>
              <a:rPr lang="en-US" sz="1800" dirty="0">
                <a:latin typeface="Montserrat Light" panose="00000400000000000000" pitchFamily="50" charset="0"/>
                <a:cs typeface="Arial" pitchFamily="34" charset="0"/>
              </a:rPr>
              <a:t> </a:t>
            </a:r>
            <a:r>
              <a:rPr lang="en-US" sz="1800" dirty="0" smtClean="0">
                <a:latin typeface="Montserrat Light" panose="00000400000000000000" pitchFamily="50" charset="0"/>
                <a:cs typeface="Arial" pitchFamily="34" charset="0"/>
              </a:rPr>
              <a:t>– and only rarely gets even that high – the concentration outside the RCR regularly exceeds this, sometimes reaching 30 </a:t>
            </a:r>
            <a:r>
              <a:rPr lang="en-US" sz="1800" dirty="0" err="1" smtClean="0">
                <a:latin typeface="Montserrat Light" panose="00000400000000000000" pitchFamily="50" charset="0"/>
                <a:cs typeface="Arial" pitchFamily="34" charset="0"/>
              </a:rPr>
              <a:t>Bq</a:t>
            </a:r>
            <a:r>
              <a:rPr lang="en-US" sz="1800" dirty="0" smtClean="0">
                <a:latin typeface="Montserrat Light" panose="00000400000000000000" pitchFamily="50" charset="0"/>
                <a:cs typeface="Arial" pitchFamily="34" charset="0"/>
              </a:rPr>
              <a:t>/m</a:t>
            </a:r>
            <a:r>
              <a:rPr lang="en-US" sz="1800" baseline="30000" dirty="0" smtClean="0">
                <a:latin typeface="Montserrat Light" panose="00000400000000000000" pitchFamily="50" charset="0"/>
                <a:cs typeface="Arial" pitchFamily="34" charset="0"/>
              </a:rPr>
              <a:t>3</a:t>
            </a:r>
            <a:r>
              <a:rPr lang="en-US" sz="1800" dirty="0" smtClean="0">
                <a:latin typeface="Montserrat Light" panose="00000400000000000000" pitchFamily="50" charset="0"/>
                <a:cs typeface="Arial" pitchFamily="34" charset="0"/>
              </a:rPr>
              <a:t>.  These results point to the effectiveness of the RRS and other radon minimization techniques.  Also of note are the slightly higher radon levels in the pit compared to the ground level.  Any particles that make it into the RCR will eventually travel downward, gathering at the lowest point, i.e. the pit.  The minimization of radon contamination of detector parts and materials in the pit is therefore dependent on the cleanliness of the level above.</a:t>
            </a:r>
          </a:p>
        </p:txBody>
      </p:sp>
      <p:sp>
        <p:nvSpPr>
          <p:cNvPr id="27" name="Rectangle 26">
            <a:extLst>
              <a:ext uri="{FF2B5EF4-FFF2-40B4-BE49-F238E27FC236}">
                <a16:creationId xmlns:a16="http://schemas.microsoft.com/office/drawing/2014/main" xmlns:p15="http://schemas.microsoft.com/office/powerpoint/2012/main" xmlns:p14="http://schemas.microsoft.com/office/powerpoint/2010/main" xmlns="" id="{F1B18890-DE76-4473-9E1E-3198CB4321E8}"/>
              </a:ext>
            </a:extLst>
          </p:cNvPr>
          <p:cNvSpPr>
            <a:spLocks noChangeArrowheads="1"/>
          </p:cNvSpPr>
          <p:nvPr/>
        </p:nvSpPr>
        <p:spPr bwMode="auto">
          <a:xfrm>
            <a:off x="16582917" y="5221092"/>
            <a:ext cx="7606890" cy="582201"/>
          </a:xfrm>
          <a:prstGeom prst="rect">
            <a:avLst/>
          </a:prstGeom>
          <a:solidFill>
            <a:schemeClr val="accent2">
              <a:lumMod val="60000"/>
              <a:lumOff val="40000"/>
            </a:schemeClr>
          </a:solidFill>
          <a:ln w="12700">
            <a:noFill/>
            <a:miter lim="800000"/>
          </a:ln>
        </p:spPr>
        <p:txBody>
          <a:bodyPr wrap="none" lIns="182880" tIns="48768" rIns="182880" bIns="45709"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defTabSz="3135215">
              <a:defRPr/>
            </a:pPr>
            <a:r>
              <a:rPr lang="en-US" sz="2400" b="1">
                <a:solidFill>
                  <a:schemeClr val="bg1"/>
                </a:solidFill>
                <a:latin typeface="Libre Baskerville" panose="02000000000000000000" pitchFamily="2" charset="0"/>
              </a:rPr>
              <a:t>Results</a:t>
            </a:r>
          </a:p>
        </p:txBody>
      </p:sp>
      <p:sp>
        <p:nvSpPr>
          <p:cNvPr id="28" name="TextBox 19">
            <a:extLst>
              <a:ext uri="{FF2B5EF4-FFF2-40B4-BE49-F238E27FC236}">
                <a16:creationId xmlns:a16="http://schemas.microsoft.com/office/drawing/2014/main" xmlns:p15="http://schemas.microsoft.com/office/powerpoint/2012/main" xmlns:p14="http://schemas.microsoft.com/office/powerpoint/2010/main" xmlns="" id="{0C0A07D8-0E58-42E5-B79C-184F9F822C2A}"/>
              </a:ext>
            </a:extLst>
          </p:cNvPr>
          <p:cNvSpPr txBox="1">
            <a:spLocks noChangeArrowheads="1"/>
          </p:cNvSpPr>
          <p:nvPr/>
        </p:nvSpPr>
        <p:spPr bwMode="auto">
          <a:xfrm>
            <a:off x="24944002" y="5916201"/>
            <a:ext cx="7606890" cy="757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10000"/>
              </a:lnSpc>
            </a:pPr>
            <a:r>
              <a:rPr lang="en-US" sz="1800" dirty="0" smtClean="0">
                <a:latin typeface="Montserrat Light" panose="00000400000000000000" pitchFamily="50" charset="0"/>
                <a:cs typeface="Arial" pitchFamily="34" charset="0"/>
              </a:rPr>
              <a:t>T</a:t>
            </a:r>
            <a:r>
              <a:rPr lang="en-US" sz="1800" dirty="0" smtClean="0">
                <a:latin typeface="Montserrat Light" panose="00000400000000000000" pitchFamily="50" charset="0"/>
                <a:cs typeface="Arial" pitchFamily="34" charset="0"/>
              </a:rPr>
              <a:t>he minimization of radon levels in the RCR is of prime importance. </a:t>
            </a:r>
            <a:r>
              <a:rPr lang="en-US" sz="1800" dirty="0">
                <a:latin typeface="Montserrat Light" panose="00000400000000000000" pitchFamily="50" charset="0"/>
                <a:cs typeface="Arial" pitchFamily="34" charset="0"/>
              </a:rPr>
              <a:t>T</a:t>
            </a:r>
            <a:r>
              <a:rPr lang="en-US" sz="1800" dirty="0" smtClean="0">
                <a:latin typeface="Montserrat Light" panose="00000400000000000000" pitchFamily="50" charset="0"/>
                <a:cs typeface="Arial" pitchFamily="34" charset="0"/>
              </a:rPr>
              <a:t>he radon concentration in the detector must remain below 20 </a:t>
            </a:r>
            <a:r>
              <a:rPr lang="en-US" sz="1800" dirty="0" err="1" smtClean="0">
                <a:latin typeface="Montserrat Light" panose="00000400000000000000" pitchFamily="50" charset="0"/>
                <a:cs typeface="Arial" pitchFamily="34" charset="0"/>
              </a:rPr>
              <a:t>mBq</a:t>
            </a:r>
            <a:r>
              <a:rPr lang="en-US" sz="1800" dirty="0" smtClean="0">
                <a:latin typeface="Montserrat Light" panose="00000400000000000000" pitchFamily="50" charset="0"/>
                <a:cs typeface="Arial" pitchFamily="34" charset="0"/>
              </a:rPr>
              <a:t> in order to maintain appropriate  sensitivity.</a:t>
            </a:r>
            <a:r>
              <a:rPr lang="en-US" sz="1800" baseline="30000" dirty="0" smtClean="0">
                <a:latin typeface="Montserrat Light" panose="00000400000000000000" pitchFamily="50" charset="0"/>
                <a:cs typeface="Arial" pitchFamily="34" charset="0"/>
              </a:rPr>
              <a:t>1</a:t>
            </a:r>
            <a:r>
              <a:rPr lang="en-US" sz="1800" dirty="0" smtClean="0">
                <a:latin typeface="Montserrat Light" panose="00000400000000000000" pitchFamily="50" charset="0"/>
                <a:cs typeface="Arial" pitchFamily="34" charset="0"/>
              </a:rPr>
              <a:t>  Because of this, we must go to great lengths to reduce the amount of particulates present in the RCR.  Any part for the detector or piece of equipment entering the RCR must first be cleaned multiple times with isopropyl alcohol to remove any dirt or dust.  Smaller parts are often ultra-sonically cleaned as well.  Additionally, it is crucial to reduce the amount of particulates brought in by our own bodies.  For this reason, we follow a strict routine while garbing up to enter the RCR.  This involves covering as much of the skin as possible to prevent skin cells, hair, and any other debris from coming into contact with the detector.  The garb itself must also be kept clean and free of dust and lint.     </a:t>
            </a:r>
          </a:p>
          <a:p>
            <a:pPr algn="just">
              <a:lnSpc>
                <a:spcPct val="110000"/>
              </a:lnSpc>
            </a:pPr>
            <a:endParaRPr lang="en-US" sz="1800" dirty="0" smtClean="0">
              <a:latin typeface="Montserrat Light" panose="00000400000000000000" pitchFamily="50" charset="0"/>
              <a:cs typeface="Arial" pitchFamily="34" charset="0"/>
            </a:endParaRPr>
          </a:p>
          <a:p>
            <a:pPr algn="just">
              <a:lnSpc>
                <a:spcPct val="110000"/>
              </a:lnSpc>
            </a:pPr>
            <a:r>
              <a:rPr lang="en-US" sz="1800" dirty="0" smtClean="0">
                <a:latin typeface="Montserrat Light" panose="00000400000000000000" pitchFamily="50" charset="0"/>
                <a:cs typeface="Arial" pitchFamily="34" charset="0"/>
              </a:rPr>
              <a:t>In the event of RRS failure, there are measures in place to prevent radon levels from becoming too high.  At the end of every day, the detector component is sealed and a purge line is set up.  If there is an RRS failure and the radon concentration in the RCR rises, the detector component will be purged using boil-off liquid nitrogen</a:t>
            </a:r>
            <a:r>
              <a:rPr lang="en-US" sz="1800" dirty="0">
                <a:latin typeface="Montserrat Light" panose="00000400000000000000" pitchFamily="50" charset="0"/>
                <a:cs typeface="Arial" pitchFamily="34" charset="0"/>
              </a:rPr>
              <a:t>. This will help prevent the </a:t>
            </a:r>
            <a:r>
              <a:rPr lang="en-US" sz="1800" dirty="0" smtClean="0">
                <a:latin typeface="Montserrat Light" panose="00000400000000000000" pitchFamily="50" charset="0"/>
                <a:cs typeface="Arial" pitchFamily="34" charset="0"/>
              </a:rPr>
              <a:t>radon from diffusing </a:t>
            </a:r>
            <a:r>
              <a:rPr lang="en-US" sz="1800" dirty="0">
                <a:latin typeface="Montserrat Light" panose="00000400000000000000" pitchFamily="50" charset="0"/>
                <a:cs typeface="Arial" pitchFamily="34" charset="0"/>
              </a:rPr>
              <a:t>onto the detector components.  </a:t>
            </a:r>
          </a:p>
          <a:p>
            <a:pPr algn="just">
              <a:lnSpc>
                <a:spcPct val="110000"/>
              </a:lnSpc>
            </a:pPr>
            <a:r>
              <a:rPr lang="en-US" sz="1800" dirty="0">
                <a:latin typeface="Montserrat Light" panose="00000400000000000000" pitchFamily="50" charset="0"/>
                <a:cs typeface="Arial" pitchFamily="34" charset="0"/>
              </a:rPr>
              <a:t/>
            </a:r>
            <a:br>
              <a:rPr lang="en-US" sz="1800" dirty="0">
                <a:latin typeface="Montserrat Light" panose="00000400000000000000" pitchFamily="50" charset="0"/>
                <a:cs typeface="Arial" pitchFamily="34" charset="0"/>
              </a:rPr>
            </a:br>
            <a:r>
              <a:rPr lang="en-US" sz="1800" dirty="0" smtClean="0">
                <a:latin typeface="Montserrat Light" panose="00000400000000000000" pitchFamily="50" charset="0"/>
                <a:cs typeface="Arial" pitchFamily="34" charset="0"/>
              </a:rPr>
              <a:t>The TPC is expected to move underground by October 2019.</a:t>
            </a:r>
          </a:p>
          <a:p>
            <a:pPr algn="just">
              <a:lnSpc>
                <a:spcPct val="110000"/>
              </a:lnSpc>
            </a:pPr>
            <a:endParaRPr lang="en-US" sz="1800" dirty="0" smtClean="0">
              <a:latin typeface="Montserrat Light" panose="00000400000000000000" pitchFamily="50" charset="0"/>
              <a:cs typeface="Arial" pitchFamily="34" charset="0"/>
            </a:endParaRPr>
          </a:p>
          <a:p>
            <a:pPr algn="just">
              <a:lnSpc>
                <a:spcPct val="110000"/>
              </a:lnSpc>
            </a:pPr>
            <a:endParaRPr lang="en-US" sz="1600" dirty="0" smtClean="0">
              <a:latin typeface="Montserrat Light" panose="00000400000000000000" pitchFamily="50" charset="0"/>
              <a:cs typeface="Arial" pitchFamily="34" charset="0"/>
            </a:endParaRPr>
          </a:p>
          <a:p>
            <a:pPr algn="just">
              <a:lnSpc>
                <a:spcPct val="110000"/>
              </a:lnSpc>
            </a:pPr>
            <a:r>
              <a:rPr lang="en-US" sz="1600" dirty="0">
                <a:latin typeface="Montserrat Light" panose="00000400000000000000" pitchFamily="50" charset="0"/>
                <a:cs typeface="Arial" pitchFamily="34" charset="0"/>
              </a:rPr>
              <a:t>	</a:t>
            </a:r>
            <a:endParaRPr lang="en-US" sz="1600" dirty="0" smtClean="0">
              <a:latin typeface="Montserrat Light" panose="00000400000000000000" pitchFamily="50" charset="0"/>
              <a:cs typeface="Arial" pitchFamily="34" charset="0"/>
            </a:endParaRPr>
          </a:p>
          <a:p>
            <a:pPr algn="just">
              <a:lnSpc>
                <a:spcPct val="110000"/>
              </a:lnSpc>
            </a:pPr>
            <a:r>
              <a:rPr lang="en-US" sz="1600" dirty="0" smtClean="0">
                <a:latin typeface="Montserrat Light" panose="00000400000000000000" pitchFamily="50" charset="0"/>
                <a:cs typeface="Arial" pitchFamily="34" charset="0"/>
              </a:rPr>
              <a:t>	</a:t>
            </a:r>
            <a:endParaRPr lang="en-US" sz="1600" dirty="0">
              <a:latin typeface="Montserrat Light" panose="00000400000000000000" pitchFamily="50" charset="0"/>
              <a:cs typeface="Arial" pitchFamily="34" charset="0"/>
            </a:endParaRPr>
          </a:p>
        </p:txBody>
      </p:sp>
      <p:sp>
        <p:nvSpPr>
          <p:cNvPr id="29" name="Rectangle 28">
            <a:extLst>
              <a:ext uri="{FF2B5EF4-FFF2-40B4-BE49-F238E27FC236}">
                <a16:creationId xmlns:a16="http://schemas.microsoft.com/office/drawing/2014/main" xmlns:p15="http://schemas.microsoft.com/office/powerpoint/2012/main" xmlns:p14="http://schemas.microsoft.com/office/powerpoint/2010/main" xmlns="" id="{55009B54-5040-4B8B-91C3-ED7FF3B1B7D8}"/>
              </a:ext>
            </a:extLst>
          </p:cNvPr>
          <p:cNvSpPr>
            <a:spLocks noChangeArrowheads="1"/>
          </p:cNvSpPr>
          <p:nvPr/>
        </p:nvSpPr>
        <p:spPr bwMode="auto">
          <a:xfrm>
            <a:off x="24827099" y="5217230"/>
            <a:ext cx="7606890" cy="582201"/>
          </a:xfrm>
          <a:prstGeom prst="rect">
            <a:avLst/>
          </a:prstGeom>
          <a:solidFill>
            <a:schemeClr val="accent2">
              <a:lumMod val="60000"/>
              <a:lumOff val="40000"/>
            </a:schemeClr>
          </a:solidFill>
          <a:ln w="12700">
            <a:noFill/>
            <a:miter lim="800000"/>
          </a:ln>
        </p:spPr>
        <p:txBody>
          <a:bodyPr wrap="none" lIns="182880" tIns="48768" rIns="182880" bIns="45709"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defTabSz="3135215">
              <a:defRPr/>
            </a:pPr>
            <a:r>
              <a:rPr lang="en-US" sz="2400" b="1">
                <a:solidFill>
                  <a:schemeClr val="bg1"/>
                </a:solidFill>
                <a:latin typeface="Libre Baskerville" panose="02000000000000000000" pitchFamily="2" charset="0"/>
              </a:rPr>
              <a:t>Conclusion</a:t>
            </a:r>
          </a:p>
        </p:txBody>
      </p:sp>
      <p:sp>
        <p:nvSpPr>
          <p:cNvPr id="30" name="TextBox 19">
            <a:extLst>
              <a:ext uri="{FF2B5EF4-FFF2-40B4-BE49-F238E27FC236}">
                <a16:creationId xmlns:a16="http://schemas.microsoft.com/office/drawing/2014/main" xmlns:p15="http://schemas.microsoft.com/office/powerpoint/2012/main" xmlns:p14="http://schemas.microsoft.com/office/powerpoint/2010/main" xmlns="" id="{D73BEFC1-7549-40B5-A4BD-36562574DF50}"/>
              </a:ext>
            </a:extLst>
          </p:cNvPr>
          <p:cNvSpPr txBox="1">
            <a:spLocks noChangeArrowheads="1"/>
          </p:cNvSpPr>
          <p:nvPr/>
        </p:nvSpPr>
        <p:spPr bwMode="auto">
          <a:xfrm>
            <a:off x="339882" y="8980197"/>
            <a:ext cx="7606890" cy="1431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10000"/>
              </a:lnSpc>
            </a:pPr>
            <a:r>
              <a:rPr lang="en-US" sz="1800" dirty="0" smtClean="0">
                <a:latin typeface="Montserrat Light" panose="00000400000000000000" pitchFamily="50" charset="0"/>
                <a:cs typeface="Arial" pitchFamily="34" charset="0"/>
              </a:rPr>
              <a:t>The direct detection of dark matter is based on the idea that weakly-interacting massive particles (WIMPs) will interact with the nuclei of ordinary matter, producing a nuclear recoil</a:t>
            </a:r>
            <a:r>
              <a:rPr lang="en-US" sz="1800" dirty="0">
                <a:latin typeface="Montserrat Light" panose="00000400000000000000" pitchFamily="50" charset="0"/>
                <a:cs typeface="Arial" pitchFamily="34" charset="0"/>
              </a:rPr>
              <a:t>. </a:t>
            </a:r>
            <a:r>
              <a:rPr lang="en-US" sz="1800" dirty="0" smtClean="0">
                <a:latin typeface="Montserrat Light" panose="00000400000000000000" pitchFamily="50" charset="0"/>
                <a:cs typeface="Arial" pitchFamily="34" charset="0"/>
              </a:rPr>
              <a:t>The LZ detector, containing </a:t>
            </a:r>
            <a:r>
              <a:rPr lang="en-US" sz="1800" dirty="0">
                <a:latin typeface="Montserrat Light" panose="00000400000000000000" pitchFamily="50" charset="0"/>
                <a:cs typeface="Arial" pitchFamily="34" charset="0"/>
              </a:rPr>
              <a:t>7 </a:t>
            </a:r>
            <a:r>
              <a:rPr lang="en-US" sz="1800" dirty="0" smtClean="0">
                <a:latin typeface="Montserrat Light" panose="00000400000000000000" pitchFamily="50" charset="0"/>
                <a:cs typeface="Arial" pitchFamily="34" charset="0"/>
              </a:rPr>
              <a:t>tons of </a:t>
            </a:r>
            <a:r>
              <a:rPr lang="en-US" sz="1800" dirty="0">
                <a:latin typeface="Montserrat Light" panose="00000400000000000000" pitchFamily="50" charset="0"/>
                <a:cs typeface="Arial" pitchFamily="34" charset="0"/>
              </a:rPr>
              <a:t>liquid </a:t>
            </a:r>
            <a:r>
              <a:rPr lang="en-US" sz="1800" dirty="0" smtClean="0">
                <a:latin typeface="Montserrat Light" panose="00000400000000000000" pitchFamily="50" charset="0"/>
                <a:cs typeface="Arial" pitchFamily="34" charset="0"/>
              </a:rPr>
              <a:t>xenon, </a:t>
            </a:r>
            <a:r>
              <a:rPr lang="en-US" sz="1800" dirty="0">
                <a:latin typeface="Montserrat Light" panose="00000400000000000000" pitchFamily="50" charset="0"/>
                <a:cs typeface="Arial" pitchFamily="34" charset="0"/>
              </a:rPr>
              <a:t>is </a:t>
            </a:r>
            <a:r>
              <a:rPr lang="en-US" sz="1800" dirty="0" smtClean="0">
                <a:latin typeface="Montserrat Light" panose="00000400000000000000" pitchFamily="50" charset="0"/>
                <a:cs typeface="Arial" pitchFamily="34" charset="0"/>
              </a:rPr>
              <a:t>expected </a:t>
            </a:r>
            <a:r>
              <a:rPr lang="en-US" sz="1800" dirty="0">
                <a:latin typeface="Montserrat Light" panose="00000400000000000000" pitchFamily="50" charset="0"/>
                <a:cs typeface="Arial" pitchFamily="34" charset="0"/>
              </a:rPr>
              <a:t>to observe </a:t>
            </a:r>
            <a:r>
              <a:rPr lang="en-US" sz="1800" dirty="0" smtClean="0">
                <a:latin typeface="Montserrat Light" panose="00000400000000000000" pitchFamily="50" charset="0"/>
                <a:cs typeface="Arial" pitchFamily="34" charset="0"/>
              </a:rPr>
              <a:t>these </a:t>
            </a:r>
            <a:r>
              <a:rPr lang="en-US" sz="1800" dirty="0">
                <a:latin typeface="Montserrat Light" panose="00000400000000000000" pitchFamily="50" charset="0"/>
                <a:cs typeface="Arial" pitchFamily="34" charset="0"/>
              </a:rPr>
              <a:t>WIMP-nucleus recoil </a:t>
            </a:r>
            <a:r>
              <a:rPr lang="en-US" sz="1800" dirty="0" smtClean="0">
                <a:latin typeface="Montserrat Light" panose="00000400000000000000" pitchFamily="50" charset="0"/>
                <a:cs typeface="Arial" pitchFamily="34" charset="0"/>
              </a:rPr>
              <a:t>events</a:t>
            </a:r>
            <a:r>
              <a:rPr lang="en-US" sz="1800" baseline="30000" dirty="0" smtClean="0">
                <a:latin typeface="Montserrat Light" panose="00000400000000000000" pitchFamily="50" charset="0"/>
                <a:cs typeface="Arial" pitchFamily="34" charset="0"/>
              </a:rPr>
              <a:t>2</a:t>
            </a:r>
            <a:r>
              <a:rPr lang="en-US" sz="1800" dirty="0" smtClean="0">
                <a:latin typeface="Montserrat Light" panose="00000400000000000000" pitchFamily="50" charset="0"/>
                <a:cs typeface="Arial" pitchFamily="34" charset="0"/>
              </a:rPr>
              <a:t>.  These recoil events are identified by the scintillation signal (S1) and free electrons they produce.  The electrons are then accelerated by electric fields in the time projection chamber (TPC) (Fig.1), which creates another signal via ionization (S2)</a:t>
            </a:r>
            <a:r>
              <a:rPr lang="en-US" sz="1800" baseline="30000" dirty="0" smtClean="0">
                <a:latin typeface="Montserrat Light" panose="00000400000000000000" pitchFamily="50" charset="0"/>
                <a:cs typeface="Arial" pitchFamily="34" charset="0"/>
              </a:rPr>
              <a:t>2</a:t>
            </a:r>
            <a:r>
              <a:rPr lang="en-US" sz="1800" dirty="0" smtClean="0">
                <a:latin typeface="Montserrat Light" panose="00000400000000000000" pitchFamily="50" charset="0"/>
                <a:cs typeface="Arial" pitchFamily="34" charset="0"/>
              </a:rPr>
              <a:t>.</a:t>
            </a:r>
          </a:p>
          <a:p>
            <a:pPr algn="just">
              <a:lnSpc>
                <a:spcPct val="110000"/>
              </a:lnSpc>
            </a:pPr>
            <a:endParaRPr lang="en-US" sz="1800" dirty="0">
              <a:latin typeface="Montserrat Light" panose="00000400000000000000" pitchFamily="50" charset="0"/>
              <a:cs typeface="Arial" pitchFamily="34" charset="0"/>
            </a:endParaRPr>
          </a:p>
          <a:p>
            <a:pPr algn="just">
              <a:lnSpc>
                <a:spcPct val="110000"/>
              </a:lnSpc>
            </a:pPr>
            <a:endParaRPr lang="en-US" sz="2000" dirty="0" smtClean="0">
              <a:latin typeface="Montserrat Light" panose="00000400000000000000" pitchFamily="50" charset="0"/>
              <a:cs typeface="Arial" pitchFamily="34" charset="0"/>
            </a:endParaRPr>
          </a:p>
          <a:p>
            <a:pPr algn="just">
              <a:lnSpc>
                <a:spcPct val="110000"/>
              </a:lnSpc>
            </a:pPr>
            <a:endParaRPr lang="en-US" sz="2000" dirty="0">
              <a:latin typeface="Montserrat Light" panose="00000400000000000000" pitchFamily="50" charset="0"/>
              <a:cs typeface="Arial" pitchFamily="34" charset="0"/>
            </a:endParaRPr>
          </a:p>
          <a:p>
            <a:pPr algn="just">
              <a:lnSpc>
                <a:spcPct val="110000"/>
              </a:lnSpc>
            </a:pPr>
            <a:endParaRPr lang="en-US" sz="2000" dirty="0" smtClean="0">
              <a:latin typeface="Montserrat Light" panose="00000400000000000000" pitchFamily="50" charset="0"/>
              <a:cs typeface="Arial" pitchFamily="34" charset="0"/>
            </a:endParaRPr>
          </a:p>
          <a:p>
            <a:pPr algn="just">
              <a:lnSpc>
                <a:spcPct val="110000"/>
              </a:lnSpc>
            </a:pPr>
            <a:endParaRPr lang="en-US" sz="2000" dirty="0">
              <a:latin typeface="Montserrat Light" panose="00000400000000000000" pitchFamily="50" charset="0"/>
              <a:cs typeface="Arial" pitchFamily="34" charset="0"/>
            </a:endParaRPr>
          </a:p>
          <a:p>
            <a:pPr algn="just">
              <a:lnSpc>
                <a:spcPct val="110000"/>
              </a:lnSpc>
            </a:pPr>
            <a:endParaRPr lang="en-US" sz="2000" dirty="0" smtClean="0">
              <a:latin typeface="Montserrat Light" panose="00000400000000000000" pitchFamily="50" charset="0"/>
              <a:cs typeface="Arial" pitchFamily="34" charset="0"/>
            </a:endParaRPr>
          </a:p>
          <a:p>
            <a:pPr algn="just">
              <a:lnSpc>
                <a:spcPct val="110000"/>
              </a:lnSpc>
            </a:pPr>
            <a:endParaRPr lang="en-US" sz="2000" dirty="0">
              <a:latin typeface="Montserrat Light" panose="00000400000000000000" pitchFamily="50" charset="0"/>
              <a:cs typeface="Arial" pitchFamily="34" charset="0"/>
            </a:endParaRPr>
          </a:p>
          <a:p>
            <a:pPr algn="just">
              <a:lnSpc>
                <a:spcPct val="110000"/>
              </a:lnSpc>
            </a:pPr>
            <a:endParaRPr lang="en-US" sz="2000" dirty="0" smtClean="0">
              <a:latin typeface="Montserrat Light" panose="00000400000000000000" pitchFamily="50" charset="0"/>
              <a:cs typeface="Arial" pitchFamily="34" charset="0"/>
            </a:endParaRPr>
          </a:p>
          <a:p>
            <a:pPr algn="just">
              <a:lnSpc>
                <a:spcPct val="110000"/>
              </a:lnSpc>
            </a:pPr>
            <a:endParaRPr lang="en-US" sz="2000" dirty="0">
              <a:latin typeface="Montserrat Light" panose="00000400000000000000" pitchFamily="50" charset="0"/>
              <a:cs typeface="Arial" pitchFamily="34" charset="0"/>
            </a:endParaRPr>
          </a:p>
          <a:p>
            <a:pPr algn="just">
              <a:lnSpc>
                <a:spcPct val="110000"/>
              </a:lnSpc>
            </a:pPr>
            <a:endParaRPr lang="en-US" sz="2000" dirty="0" smtClean="0">
              <a:latin typeface="Montserrat Light" panose="00000400000000000000" pitchFamily="50" charset="0"/>
              <a:cs typeface="Arial" pitchFamily="34" charset="0"/>
            </a:endParaRPr>
          </a:p>
          <a:p>
            <a:pPr algn="just">
              <a:lnSpc>
                <a:spcPct val="110000"/>
              </a:lnSpc>
            </a:pPr>
            <a:endParaRPr lang="en-US" sz="2000" dirty="0">
              <a:latin typeface="Montserrat Light" panose="00000400000000000000" pitchFamily="50" charset="0"/>
              <a:cs typeface="Arial" pitchFamily="34" charset="0"/>
            </a:endParaRPr>
          </a:p>
          <a:p>
            <a:pPr algn="just">
              <a:lnSpc>
                <a:spcPct val="110000"/>
              </a:lnSpc>
            </a:pPr>
            <a:endParaRPr lang="en-US" sz="2000" dirty="0" smtClean="0">
              <a:latin typeface="Montserrat Light" panose="00000400000000000000" pitchFamily="50" charset="0"/>
              <a:cs typeface="Arial" pitchFamily="34" charset="0"/>
            </a:endParaRPr>
          </a:p>
          <a:p>
            <a:pPr algn="just">
              <a:lnSpc>
                <a:spcPct val="110000"/>
              </a:lnSpc>
            </a:pPr>
            <a:r>
              <a:rPr lang="en-US" sz="1800" dirty="0" smtClean="0">
                <a:latin typeface="Montserrat Light" panose="00000400000000000000" pitchFamily="50" charset="0"/>
                <a:cs typeface="Arial" pitchFamily="34" charset="0"/>
              </a:rPr>
              <a:t>Figure 1: S1 and S2 signals in the TPC</a:t>
            </a:r>
            <a:r>
              <a:rPr lang="en-US" sz="1800" baseline="30000" dirty="0" smtClean="0">
                <a:latin typeface="Montserrat Light" panose="00000400000000000000" pitchFamily="50" charset="0"/>
                <a:cs typeface="Arial" pitchFamily="34" charset="0"/>
              </a:rPr>
              <a:t>2</a:t>
            </a:r>
            <a:endParaRPr lang="en-US" sz="1800" dirty="0" smtClean="0">
              <a:latin typeface="Montserrat Light" panose="00000400000000000000" pitchFamily="50" charset="0"/>
              <a:cs typeface="Arial" pitchFamily="34" charset="0"/>
            </a:endParaRPr>
          </a:p>
          <a:p>
            <a:pPr algn="just">
              <a:lnSpc>
                <a:spcPct val="110000"/>
              </a:lnSpc>
            </a:pPr>
            <a:endParaRPr lang="en-US" sz="1800" dirty="0">
              <a:latin typeface="Montserrat Light" panose="00000400000000000000" pitchFamily="50" charset="0"/>
              <a:cs typeface="Arial" pitchFamily="34" charset="0"/>
            </a:endParaRPr>
          </a:p>
          <a:p>
            <a:pPr algn="just">
              <a:lnSpc>
                <a:spcPct val="110000"/>
              </a:lnSpc>
            </a:pPr>
            <a:r>
              <a:rPr lang="en-US" sz="1800" dirty="0">
                <a:latin typeface="Montserrat Light" panose="00000400000000000000" pitchFamily="50" charset="0"/>
                <a:cs typeface="Arial" pitchFamily="34" charset="0"/>
              </a:rPr>
              <a:t>The major limitation to the sensitivity of LZ is the presence of backgrounds in the </a:t>
            </a:r>
            <a:r>
              <a:rPr lang="en-US" sz="1800" dirty="0" smtClean="0">
                <a:latin typeface="Montserrat Light" panose="00000400000000000000" pitchFamily="50" charset="0"/>
                <a:cs typeface="Arial" pitchFamily="34" charset="0"/>
              </a:rPr>
              <a:t>detector. Electron recoil from solar neutrinos, electron recoil from atmospheric neutrinos, radioactive elements in the detector materials, and the decay of radon-222 (Fig. 2) are all sources of backgrounds in this experiment.</a:t>
            </a:r>
            <a:r>
              <a:rPr lang="en-US" sz="1800" baseline="30000" dirty="0" smtClean="0">
                <a:latin typeface="Montserrat Light" panose="00000400000000000000" pitchFamily="50" charset="0"/>
                <a:cs typeface="Arial" pitchFamily="34" charset="0"/>
              </a:rPr>
              <a:t>2</a:t>
            </a:r>
            <a:r>
              <a:rPr lang="en-US" sz="1800" dirty="0">
                <a:latin typeface="Montserrat Light" panose="00000400000000000000" pitchFamily="50" charset="0"/>
                <a:cs typeface="Arial" pitchFamily="34" charset="0"/>
              </a:rPr>
              <a:t> </a:t>
            </a:r>
            <a:r>
              <a:rPr lang="en-US" sz="1800" dirty="0" smtClean="0">
                <a:latin typeface="Montserrat Light" panose="00000400000000000000" pitchFamily="50" charset="0"/>
                <a:cs typeface="Arial" pitchFamily="34" charset="0"/>
              </a:rPr>
              <a:t> The backgrounds from neutrinos can be limited by searching for WIMP-nucleon cross-sections above the “neutrino floor” (Fig. 3), below which the sensitivity of the detector will be greatly affected</a:t>
            </a:r>
            <a:r>
              <a:rPr lang="en-US" sz="1800" baseline="30000" dirty="0" smtClean="0">
                <a:latin typeface="Montserrat Light" panose="00000400000000000000" pitchFamily="50" charset="0"/>
                <a:cs typeface="Arial" pitchFamily="34" charset="0"/>
              </a:rPr>
              <a:t>2</a:t>
            </a:r>
            <a:r>
              <a:rPr lang="en-US" sz="1800" dirty="0">
                <a:latin typeface="Montserrat Light" panose="00000400000000000000" pitchFamily="50" charset="0"/>
                <a:cs typeface="Arial" pitchFamily="34" charset="0"/>
              </a:rPr>
              <a:t>. Po-210, a product of the radon decay </a:t>
            </a:r>
            <a:r>
              <a:rPr lang="en-US" sz="1800" dirty="0" smtClean="0">
                <a:latin typeface="Montserrat Light" panose="00000400000000000000" pitchFamily="50" charset="0"/>
                <a:cs typeface="Arial" pitchFamily="34" charset="0"/>
              </a:rPr>
              <a:t>chain, </a:t>
            </a:r>
            <a:r>
              <a:rPr lang="en-US" sz="1800" dirty="0">
                <a:latin typeface="Montserrat Light" panose="00000400000000000000" pitchFamily="50" charset="0"/>
                <a:cs typeface="Arial" pitchFamily="34" charset="0"/>
              </a:rPr>
              <a:t>has long lifetime (~ 138 days</a:t>
            </a:r>
            <a:r>
              <a:rPr lang="en-US" sz="1800" dirty="0" smtClean="0">
                <a:latin typeface="Montserrat Light" panose="00000400000000000000" pitchFamily="50" charset="0"/>
                <a:cs typeface="Arial" pitchFamily="34" charset="0"/>
              </a:rPr>
              <a:t>) and </a:t>
            </a:r>
            <a:r>
              <a:rPr lang="en-US" sz="1800" dirty="0">
                <a:latin typeface="Montserrat Light" panose="00000400000000000000" pitchFamily="50" charset="0"/>
                <a:cs typeface="Arial" pitchFamily="34" charset="0"/>
              </a:rPr>
              <a:t>decays through an alpha emission (decay that produces a helium atom</a:t>
            </a:r>
            <a:r>
              <a:rPr lang="en-US" sz="1800" dirty="0" smtClean="0">
                <a:latin typeface="Montserrat Light" panose="00000400000000000000" pitchFamily="50" charset="0"/>
                <a:cs typeface="Arial" pitchFamily="34" charset="0"/>
              </a:rPr>
              <a:t>) </a:t>
            </a:r>
            <a:r>
              <a:rPr lang="en-US" sz="1800" dirty="0" smtClean="0">
                <a:latin typeface="Montserrat Light" panose="00000400000000000000" pitchFamily="50" charset="0"/>
                <a:cs typeface="Arial" pitchFamily="34" charset="0"/>
              </a:rPr>
              <a:t>which produces a signal that cannot be distinguished from that of nuclear recoil</a:t>
            </a:r>
            <a:r>
              <a:rPr lang="en-US" sz="1800" baseline="30000" dirty="0" smtClean="0">
                <a:latin typeface="Montserrat Light" panose="00000400000000000000" pitchFamily="50" charset="0"/>
                <a:cs typeface="Arial" pitchFamily="34" charset="0"/>
              </a:rPr>
              <a:t>1</a:t>
            </a:r>
            <a:r>
              <a:rPr lang="en-US" sz="1800" dirty="0" smtClean="0">
                <a:latin typeface="Montserrat Light" panose="00000400000000000000" pitchFamily="50" charset="0"/>
                <a:cs typeface="Arial" pitchFamily="34" charset="0"/>
              </a:rPr>
              <a:t>.  </a:t>
            </a:r>
          </a:p>
          <a:p>
            <a:pPr algn="just">
              <a:lnSpc>
                <a:spcPct val="110000"/>
              </a:lnSpc>
            </a:pPr>
            <a:endParaRPr lang="en-US" sz="1800" dirty="0">
              <a:latin typeface="Montserrat Light" panose="00000400000000000000" pitchFamily="50" charset="0"/>
              <a:cs typeface="Arial" pitchFamily="34" charset="0"/>
            </a:endParaRPr>
          </a:p>
          <a:p>
            <a:pPr algn="just">
              <a:lnSpc>
                <a:spcPct val="110000"/>
              </a:lnSpc>
            </a:pPr>
            <a:endParaRPr lang="en-US" sz="2000" dirty="0" smtClean="0">
              <a:latin typeface="Montserrat Light" panose="00000400000000000000" pitchFamily="50" charset="0"/>
              <a:cs typeface="Arial" pitchFamily="34" charset="0"/>
            </a:endParaRPr>
          </a:p>
          <a:p>
            <a:pPr algn="just">
              <a:lnSpc>
                <a:spcPct val="110000"/>
              </a:lnSpc>
            </a:pPr>
            <a:endParaRPr lang="en-US" sz="2000" dirty="0">
              <a:latin typeface="Montserrat Light" panose="00000400000000000000" pitchFamily="50" charset="0"/>
              <a:cs typeface="Arial" pitchFamily="34" charset="0"/>
            </a:endParaRPr>
          </a:p>
          <a:p>
            <a:pPr algn="just">
              <a:lnSpc>
                <a:spcPct val="110000"/>
              </a:lnSpc>
            </a:pPr>
            <a:endParaRPr lang="en-US" sz="2000" dirty="0" smtClean="0">
              <a:latin typeface="Montserrat Light" panose="00000400000000000000" pitchFamily="50" charset="0"/>
              <a:cs typeface="Arial" pitchFamily="34" charset="0"/>
            </a:endParaRPr>
          </a:p>
          <a:p>
            <a:pPr algn="just">
              <a:lnSpc>
                <a:spcPct val="110000"/>
              </a:lnSpc>
            </a:pPr>
            <a:endParaRPr lang="en-US" sz="2000" dirty="0">
              <a:latin typeface="Montserrat Light" panose="00000400000000000000" pitchFamily="50" charset="0"/>
              <a:cs typeface="Arial" pitchFamily="34" charset="0"/>
            </a:endParaRPr>
          </a:p>
          <a:p>
            <a:pPr algn="just">
              <a:lnSpc>
                <a:spcPct val="110000"/>
              </a:lnSpc>
            </a:pPr>
            <a:endParaRPr lang="en-US" sz="2000" dirty="0" smtClean="0">
              <a:latin typeface="Montserrat Light" panose="00000400000000000000" pitchFamily="50" charset="0"/>
              <a:cs typeface="Arial" pitchFamily="34" charset="0"/>
            </a:endParaRPr>
          </a:p>
          <a:p>
            <a:pPr algn="just">
              <a:lnSpc>
                <a:spcPct val="110000"/>
              </a:lnSpc>
            </a:pPr>
            <a:endParaRPr lang="en-US" sz="2000" dirty="0" smtClean="0">
              <a:latin typeface="Montserrat Light" panose="00000400000000000000" pitchFamily="50" charset="0"/>
              <a:cs typeface="Arial" pitchFamily="34" charset="0"/>
            </a:endParaRPr>
          </a:p>
          <a:p>
            <a:pPr algn="just">
              <a:lnSpc>
                <a:spcPct val="110000"/>
              </a:lnSpc>
            </a:pPr>
            <a:endParaRPr lang="en-US" sz="2000" dirty="0">
              <a:latin typeface="Montserrat Light" panose="00000400000000000000" pitchFamily="50" charset="0"/>
              <a:cs typeface="Arial" pitchFamily="34" charset="0"/>
            </a:endParaRPr>
          </a:p>
          <a:p>
            <a:pPr algn="just">
              <a:lnSpc>
                <a:spcPct val="110000"/>
              </a:lnSpc>
            </a:pPr>
            <a:endParaRPr lang="en-US" sz="2000" dirty="0" smtClean="0">
              <a:latin typeface="Montserrat Light" panose="00000400000000000000" pitchFamily="50" charset="0"/>
              <a:cs typeface="Arial" pitchFamily="34" charset="0"/>
            </a:endParaRPr>
          </a:p>
          <a:p>
            <a:pPr algn="just">
              <a:lnSpc>
                <a:spcPct val="110000"/>
              </a:lnSpc>
            </a:pPr>
            <a:endParaRPr lang="en-US" sz="2000" dirty="0">
              <a:latin typeface="Montserrat Light" panose="00000400000000000000" pitchFamily="50" charset="0"/>
              <a:cs typeface="Arial" pitchFamily="34" charset="0"/>
            </a:endParaRPr>
          </a:p>
          <a:p>
            <a:pPr algn="just">
              <a:lnSpc>
                <a:spcPct val="110000"/>
              </a:lnSpc>
            </a:pPr>
            <a:endParaRPr lang="en-US" sz="2000" dirty="0" smtClean="0">
              <a:latin typeface="Montserrat Light" panose="00000400000000000000" pitchFamily="50" charset="0"/>
              <a:cs typeface="Arial" pitchFamily="34" charset="0"/>
            </a:endParaRPr>
          </a:p>
          <a:p>
            <a:pPr algn="just">
              <a:lnSpc>
                <a:spcPct val="110000"/>
              </a:lnSpc>
            </a:pPr>
            <a:endParaRPr lang="en-US" sz="2000" dirty="0">
              <a:latin typeface="Montserrat Light" panose="00000400000000000000" pitchFamily="50" charset="0"/>
              <a:cs typeface="Arial" pitchFamily="34" charset="0"/>
            </a:endParaRPr>
          </a:p>
          <a:p>
            <a:pPr algn="just">
              <a:lnSpc>
                <a:spcPct val="110000"/>
              </a:lnSpc>
            </a:pPr>
            <a:endParaRPr lang="en-US" sz="2400" dirty="0" smtClean="0">
              <a:latin typeface="Montserrat Light" panose="00000400000000000000" pitchFamily="50" charset="0"/>
              <a:cs typeface="Arial" pitchFamily="34" charset="0"/>
            </a:endParaRPr>
          </a:p>
        </p:txBody>
      </p:sp>
      <p:sp>
        <p:nvSpPr>
          <p:cNvPr id="31" name="Rectangle 30">
            <a:extLst>
              <a:ext uri="{FF2B5EF4-FFF2-40B4-BE49-F238E27FC236}">
                <a16:creationId xmlns:a16="http://schemas.microsoft.com/office/drawing/2014/main" xmlns:p15="http://schemas.microsoft.com/office/powerpoint/2012/main" xmlns:p14="http://schemas.microsoft.com/office/powerpoint/2010/main" xmlns="" id="{C93C6F59-1B0C-4EDA-8518-F88FAC8AF110}"/>
              </a:ext>
            </a:extLst>
          </p:cNvPr>
          <p:cNvSpPr>
            <a:spLocks noChangeArrowheads="1"/>
          </p:cNvSpPr>
          <p:nvPr/>
        </p:nvSpPr>
        <p:spPr bwMode="auto">
          <a:xfrm>
            <a:off x="381000" y="8243286"/>
            <a:ext cx="7606890" cy="582201"/>
          </a:xfrm>
          <a:prstGeom prst="rect">
            <a:avLst/>
          </a:prstGeom>
          <a:solidFill>
            <a:schemeClr val="accent2">
              <a:lumMod val="60000"/>
              <a:lumOff val="40000"/>
            </a:schemeClr>
          </a:solidFill>
          <a:ln w="12700">
            <a:noFill/>
            <a:miter lim="800000"/>
          </a:ln>
        </p:spPr>
        <p:txBody>
          <a:bodyPr wrap="none" lIns="182880" tIns="48768" rIns="182880" bIns="45709"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defTabSz="3135215">
              <a:defRPr/>
            </a:pPr>
            <a:r>
              <a:rPr lang="en-US" sz="2400" b="1" dirty="0" smtClean="0">
                <a:solidFill>
                  <a:schemeClr val="bg1"/>
                </a:solidFill>
                <a:latin typeface="Libre Baskerville" panose="02000000000000000000" pitchFamily="2" charset="0"/>
              </a:rPr>
              <a:t>Backgrounds</a:t>
            </a:r>
            <a:endParaRPr lang="en-US" sz="2400" b="1" dirty="0">
              <a:solidFill>
                <a:schemeClr val="bg1"/>
              </a:solidFill>
              <a:latin typeface="Libre Baskerville" panose="02000000000000000000" pitchFamily="2" charset="0"/>
            </a:endParaRPr>
          </a:p>
        </p:txBody>
      </p:sp>
      <p:sp>
        <p:nvSpPr>
          <p:cNvPr id="32" name="TextBox 19">
            <a:extLst>
              <a:ext uri="{FF2B5EF4-FFF2-40B4-BE49-F238E27FC236}">
                <a16:creationId xmlns:a16="http://schemas.microsoft.com/office/drawing/2014/main" xmlns:p15="http://schemas.microsoft.com/office/powerpoint/2012/main" xmlns:p14="http://schemas.microsoft.com/office/powerpoint/2010/main" xmlns="" id="{D8586159-F4C4-4390-B155-F7761D6690ED}"/>
              </a:ext>
            </a:extLst>
          </p:cNvPr>
          <p:cNvSpPr txBox="1">
            <a:spLocks noChangeArrowheads="1"/>
          </p:cNvSpPr>
          <p:nvPr/>
        </p:nvSpPr>
        <p:spPr bwMode="auto">
          <a:xfrm>
            <a:off x="24908738" y="13271530"/>
            <a:ext cx="7606890" cy="737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algn="just">
              <a:lnSpc>
                <a:spcPct val="110000"/>
              </a:lnSpc>
            </a:pPr>
            <a:r>
              <a:rPr lang="en-US" sz="1800" dirty="0" smtClean="0">
                <a:latin typeface="Montserrat Light" panose="00000400000000000000" pitchFamily="50" charset="0"/>
                <a:cs typeface="Arial" pitchFamily="34" charset="0"/>
              </a:rPr>
              <a:t>I would like to thank Nicolas Angelides at SURF for helping me come up with this project idea and providing me with the RAD 7 data.  I would also like to thank Brianna Mount at BHSU and Ryan Wang at SURF for providing guidance during the process of creating this poster.  Finally, I would like to thank Dillon Nelson, my fellow intern at LZ, as well as all the other REU students for their friendship this summer.</a:t>
            </a:r>
          </a:p>
          <a:p>
            <a:pPr algn="just">
              <a:lnSpc>
                <a:spcPct val="110000"/>
              </a:lnSpc>
            </a:pPr>
            <a:endParaRPr lang="en-US" sz="1800" dirty="0" smtClean="0">
              <a:latin typeface="Montserrat Light" panose="00000400000000000000" pitchFamily="50" charset="0"/>
              <a:cs typeface="Arial" pitchFamily="34" charset="0"/>
            </a:endParaRPr>
          </a:p>
          <a:p>
            <a:pPr algn="just">
              <a:lnSpc>
                <a:spcPct val="110000"/>
              </a:lnSpc>
            </a:pPr>
            <a:r>
              <a:rPr lang="en-US" sz="1800" dirty="0" smtClean="0">
                <a:latin typeface="Montserrat Light" panose="00000400000000000000" pitchFamily="50" charset="0"/>
                <a:cs typeface="Arial" pitchFamily="34" charset="0"/>
              </a:rPr>
              <a:t>This work was funded through NSF REU Award #</a:t>
            </a:r>
            <a:r>
              <a:rPr lang="nb-NO" sz="1800" dirty="0"/>
              <a:t>1852575</a:t>
            </a:r>
            <a:r>
              <a:rPr lang="nb-NO" sz="1800" dirty="0" smtClean="0"/>
              <a:t>.</a:t>
            </a:r>
            <a:endParaRPr lang="en-US" sz="1800" dirty="0" smtClean="0">
              <a:latin typeface="Montserrat Light" panose="00000400000000000000" pitchFamily="50" charset="0"/>
              <a:cs typeface="Arial" pitchFamily="34" charset="0"/>
            </a:endParaRPr>
          </a:p>
          <a:p>
            <a:pPr algn="just">
              <a:lnSpc>
                <a:spcPct val="110000"/>
              </a:lnSpc>
            </a:pPr>
            <a:endParaRPr lang="en-US" sz="1800" dirty="0">
              <a:latin typeface="Montserrat Light" panose="00000400000000000000" pitchFamily="50" charset="0"/>
              <a:cs typeface="Arial" pitchFamily="34" charset="0"/>
            </a:endParaRPr>
          </a:p>
          <a:p>
            <a:pPr algn="just">
              <a:lnSpc>
                <a:spcPct val="110000"/>
              </a:lnSpc>
            </a:pPr>
            <a:r>
              <a:rPr lang="en-US" sz="1800" dirty="0" smtClean="0">
                <a:latin typeface="Montserrat Light" panose="00000400000000000000" pitchFamily="50" charset="0"/>
                <a:cs typeface="Arial" pitchFamily="34" charset="0"/>
              </a:rPr>
              <a:t>[1]  Miller, E.H, </a:t>
            </a:r>
            <a:r>
              <a:rPr lang="en-US" sz="1800" dirty="0" err="1" smtClean="0">
                <a:latin typeface="Montserrat Light" panose="00000400000000000000" pitchFamily="50" charset="0"/>
                <a:cs typeface="Arial" pitchFamily="34" charset="0"/>
              </a:rPr>
              <a:t>Busenitz</a:t>
            </a:r>
            <a:r>
              <a:rPr lang="en-US" sz="1800" dirty="0" smtClean="0">
                <a:latin typeface="Montserrat Light" panose="00000400000000000000" pitchFamily="50" charset="0"/>
                <a:cs typeface="Arial" pitchFamily="34" charset="0"/>
              </a:rPr>
              <a:t>, J., Edberg, T.K., </a:t>
            </a:r>
            <a:r>
              <a:rPr lang="en-US" sz="1800" dirty="0" err="1" smtClean="0">
                <a:latin typeface="Montserrat Light" panose="00000400000000000000" pitchFamily="50" charset="0"/>
                <a:cs typeface="Arial" pitchFamily="34" charset="0"/>
              </a:rPr>
              <a:t>Ghag</a:t>
            </a:r>
            <a:r>
              <a:rPr lang="en-US" sz="1800" dirty="0" smtClean="0">
                <a:latin typeface="Montserrat Light" panose="00000400000000000000" pitchFamily="50" charset="0"/>
                <a:cs typeface="Arial" pitchFamily="34" charset="0"/>
              </a:rPr>
              <a:t>, C., Hall, C., Leonard, R.,</a:t>
            </a:r>
            <a:r>
              <a:rPr lang="is-IS" sz="1800" dirty="0" smtClean="0">
                <a:latin typeface="Montserrat Light" panose="00000400000000000000" pitchFamily="50" charset="0"/>
                <a:cs typeface="Arial" pitchFamily="34" charset="0"/>
              </a:rPr>
              <a:t>…Schnee, R.W. (2017). Constraining Radon Backgrounds in LZ. </a:t>
            </a:r>
            <a:r>
              <a:rPr lang="en-US" sz="1800" dirty="0">
                <a:latin typeface="Montserrat Light" panose="00000400000000000000" pitchFamily="50" charset="0"/>
                <a:cs typeface="Arial" pitchFamily="34" charset="0"/>
              </a:rPr>
              <a:t>arXiv:1708.08533v1 [</a:t>
            </a:r>
            <a:r>
              <a:rPr lang="en-US" sz="1800" dirty="0" err="1">
                <a:latin typeface="Montserrat Light" panose="00000400000000000000" pitchFamily="50" charset="0"/>
                <a:cs typeface="Arial" pitchFamily="34" charset="0"/>
              </a:rPr>
              <a:t>physics.ins-det</a:t>
            </a:r>
            <a:r>
              <a:rPr lang="en-US" sz="1800" dirty="0" smtClean="0">
                <a:latin typeface="Montserrat Light" panose="00000400000000000000" pitchFamily="50" charset="0"/>
                <a:cs typeface="Arial" pitchFamily="34" charset="0"/>
              </a:rPr>
              <a:t>].</a:t>
            </a:r>
          </a:p>
          <a:p>
            <a:pPr algn="just">
              <a:lnSpc>
                <a:spcPct val="110000"/>
              </a:lnSpc>
            </a:pPr>
            <a:endParaRPr lang="en-US" sz="1800" dirty="0">
              <a:latin typeface="Montserrat Light" panose="00000400000000000000" pitchFamily="50" charset="0"/>
              <a:cs typeface="Arial" pitchFamily="34" charset="0"/>
            </a:endParaRPr>
          </a:p>
          <a:p>
            <a:pPr algn="just">
              <a:lnSpc>
                <a:spcPct val="110000"/>
              </a:lnSpc>
            </a:pPr>
            <a:r>
              <a:rPr lang="en-US" sz="1800" dirty="0" smtClean="0">
                <a:latin typeface="Montserrat Light" panose="00000400000000000000" pitchFamily="50" charset="0"/>
                <a:cs typeface="Arial" pitchFamily="34" charset="0"/>
              </a:rPr>
              <a:t>[2]   Harris, A., </a:t>
            </a:r>
            <a:r>
              <a:rPr lang="en-US" sz="1800" dirty="0" err="1" smtClean="0">
                <a:latin typeface="Montserrat Light" panose="00000400000000000000" pitchFamily="50" charset="0"/>
                <a:cs typeface="Arial" pitchFamily="34" charset="0"/>
              </a:rPr>
              <a:t>Rosero</a:t>
            </a:r>
            <a:r>
              <a:rPr lang="en-US" sz="1800" dirty="0" smtClean="0">
                <a:latin typeface="Montserrat Light" panose="00000400000000000000" pitchFamily="50" charset="0"/>
                <a:cs typeface="Arial" pitchFamily="34" charset="0"/>
              </a:rPr>
              <a:t>, R., </a:t>
            </a:r>
            <a:r>
              <a:rPr lang="en-US" sz="1800" dirty="0" err="1" smtClean="0">
                <a:latin typeface="Montserrat Light" panose="00000400000000000000" pitchFamily="50" charset="0"/>
                <a:cs typeface="Arial" pitchFamily="34" charset="0"/>
              </a:rPr>
              <a:t>Yeh</a:t>
            </a:r>
            <a:r>
              <a:rPr lang="en-US" sz="1800" dirty="0" smtClean="0">
                <a:latin typeface="Montserrat Light" panose="00000400000000000000" pitchFamily="50" charset="0"/>
                <a:cs typeface="Arial" pitchFamily="34" charset="0"/>
              </a:rPr>
              <a:t>, M., Chan, C., Fiorucci, S., Gaitskell, R.J., </a:t>
            </a:r>
            <a:r>
              <a:rPr lang="is-IS" sz="1800" dirty="0" smtClean="0">
                <a:latin typeface="Montserrat Light" panose="00000400000000000000" pitchFamily="50" charset="0"/>
                <a:cs typeface="Arial" pitchFamily="34" charset="0"/>
              </a:rPr>
              <a:t>…Tvrznikova, L. (2015). Lux-Zeplin (LZ) Conceptual Design Report. </a:t>
            </a:r>
            <a:r>
              <a:rPr lang="nb-NO" sz="1800" dirty="0" smtClean="0">
                <a:latin typeface="Montserrat Light" panose="00000400000000000000" pitchFamily="50" charset="0"/>
                <a:cs typeface="Arial" pitchFamily="34" charset="0"/>
              </a:rPr>
              <a:t>arXiv:1509.02910.</a:t>
            </a:r>
          </a:p>
          <a:p>
            <a:pPr algn="just">
              <a:lnSpc>
                <a:spcPct val="110000"/>
              </a:lnSpc>
            </a:pPr>
            <a:endParaRPr lang="nb-NO" sz="1800" dirty="0">
              <a:latin typeface="Montserrat Light" panose="00000400000000000000" pitchFamily="50" charset="0"/>
              <a:cs typeface="Arial" pitchFamily="34" charset="0"/>
            </a:endParaRPr>
          </a:p>
          <a:p>
            <a:pPr algn="just">
              <a:lnSpc>
                <a:spcPct val="110000"/>
              </a:lnSpc>
            </a:pPr>
            <a:r>
              <a:rPr lang="nb-NO" sz="1800" dirty="0" smtClean="0">
                <a:latin typeface="Montserrat Light" panose="00000400000000000000" pitchFamily="50" charset="0"/>
                <a:cs typeface="Arial" pitchFamily="34" charset="0"/>
              </a:rPr>
              <a:t>[3]   Wang, J.  (2017).  </a:t>
            </a:r>
            <a:r>
              <a:rPr lang="nb-NO" sz="1800" i="1" dirty="0" err="1" smtClean="0">
                <a:latin typeface="Montserrat Light" panose="00000400000000000000" pitchFamily="50" charset="0"/>
                <a:cs typeface="Arial" pitchFamily="34" charset="0"/>
              </a:rPr>
              <a:t>MiniCLEAN</a:t>
            </a:r>
            <a:r>
              <a:rPr lang="nb-NO" sz="1800" i="1" dirty="0" smtClean="0">
                <a:latin typeface="Montserrat Light" panose="00000400000000000000" pitchFamily="50" charset="0"/>
                <a:cs typeface="Arial" pitchFamily="34" charset="0"/>
              </a:rPr>
              <a:t> Dark Matter Experiment </a:t>
            </a:r>
            <a:r>
              <a:rPr lang="nb-NO" sz="1800" dirty="0" smtClean="0">
                <a:latin typeface="Montserrat Light" panose="00000400000000000000" pitchFamily="50" charset="0"/>
                <a:cs typeface="Arial" pitchFamily="34" charset="0"/>
              </a:rPr>
              <a:t>(</a:t>
            </a:r>
            <a:r>
              <a:rPr lang="nb-NO" sz="1800" dirty="0" err="1" smtClean="0">
                <a:latin typeface="Montserrat Light" panose="00000400000000000000" pitchFamily="50" charset="0"/>
                <a:cs typeface="Arial" pitchFamily="34" charset="0"/>
              </a:rPr>
              <a:t>Doctoral</a:t>
            </a:r>
            <a:r>
              <a:rPr lang="nb-NO" sz="1800" dirty="0">
                <a:latin typeface="Montserrat Light" panose="00000400000000000000" pitchFamily="50" charset="0"/>
                <a:cs typeface="Arial" pitchFamily="34" charset="0"/>
              </a:rPr>
              <a:t> </a:t>
            </a:r>
            <a:r>
              <a:rPr lang="nb-NO" sz="1800" dirty="0" err="1" smtClean="0">
                <a:latin typeface="Montserrat Light" panose="00000400000000000000" pitchFamily="50" charset="0"/>
                <a:cs typeface="Arial" pitchFamily="34" charset="0"/>
              </a:rPr>
              <a:t>dissertation</a:t>
            </a:r>
            <a:r>
              <a:rPr lang="nb-NO" sz="1800" dirty="0" smtClean="0">
                <a:latin typeface="Montserrat Light" panose="00000400000000000000" pitchFamily="50" charset="0"/>
                <a:cs typeface="Arial" pitchFamily="34" charset="0"/>
              </a:rPr>
              <a:t>). </a:t>
            </a:r>
            <a:r>
              <a:rPr lang="nb-NO" sz="1800" dirty="0" err="1" smtClean="0">
                <a:latin typeface="Montserrat Light" panose="00000400000000000000" pitchFamily="50" charset="0"/>
                <a:cs typeface="Arial" pitchFamily="34" charset="0"/>
              </a:rPr>
              <a:t>Retrieved</a:t>
            </a:r>
            <a:r>
              <a:rPr lang="nb-NO" sz="1800" dirty="0">
                <a:latin typeface="Montserrat Light" panose="00000400000000000000" pitchFamily="50" charset="0"/>
                <a:cs typeface="Arial" pitchFamily="34" charset="0"/>
              </a:rPr>
              <a:t> </a:t>
            </a:r>
            <a:r>
              <a:rPr lang="nb-NO" sz="1800" dirty="0" smtClean="0">
                <a:latin typeface="Montserrat Light" panose="00000400000000000000" pitchFamily="50" charset="0"/>
                <a:cs typeface="Arial" pitchFamily="34" charset="0"/>
              </a:rPr>
              <a:t>from </a:t>
            </a:r>
            <a:r>
              <a:rPr lang="nb-NO" sz="1800" dirty="0" err="1" smtClean="0">
                <a:latin typeface="Montserrat Light" panose="00000400000000000000" pitchFamily="50" charset="0"/>
                <a:cs typeface="Arial" pitchFamily="34" charset="0"/>
              </a:rPr>
              <a:t>arXiv</a:t>
            </a:r>
            <a:r>
              <a:rPr lang="nb-NO" sz="1800" dirty="0">
                <a:latin typeface="Montserrat Light" panose="00000400000000000000" pitchFamily="50" charset="0"/>
                <a:cs typeface="Arial" pitchFamily="34" charset="0"/>
              </a:rPr>
              <a:t>. arXiv:1711.02117v1 [</a:t>
            </a:r>
            <a:r>
              <a:rPr lang="nb-NO" sz="1800" dirty="0" err="1">
                <a:latin typeface="Montserrat Light" panose="00000400000000000000" pitchFamily="50" charset="0"/>
                <a:cs typeface="Arial" pitchFamily="34" charset="0"/>
              </a:rPr>
              <a:t>physics.ins</a:t>
            </a:r>
            <a:r>
              <a:rPr lang="nb-NO" sz="1800" dirty="0">
                <a:latin typeface="Montserrat Light" panose="00000400000000000000" pitchFamily="50" charset="0"/>
                <a:cs typeface="Arial" pitchFamily="34" charset="0"/>
              </a:rPr>
              <a:t>-det</a:t>
            </a:r>
            <a:r>
              <a:rPr lang="nb-NO" sz="1800" dirty="0" smtClean="0">
                <a:latin typeface="Montserrat Light" panose="00000400000000000000" pitchFamily="50" charset="0"/>
                <a:cs typeface="Arial" pitchFamily="34" charset="0"/>
              </a:rPr>
              <a:t>].</a:t>
            </a:r>
          </a:p>
          <a:p>
            <a:pPr algn="just">
              <a:lnSpc>
                <a:spcPct val="110000"/>
              </a:lnSpc>
            </a:pPr>
            <a:endParaRPr lang="nb-NO" sz="1800" dirty="0">
              <a:latin typeface="Montserrat Light" panose="00000400000000000000" pitchFamily="50" charset="0"/>
              <a:cs typeface="Arial" pitchFamily="34" charset="0"/>
            </a:endParaRPr>
          </a:p>
          <a:p>
            <a:pPr algn="just">
              <a:lnSpc>
                <a:spcPct val="110000"/>
              </a:lnSpc>
            </a:pPr>
            <a:r>
              <a:rPr lang="nb-NO" sz="1800" dirty="0" smtClean="0">
                <a:latin typeface="Montserrat Light" panose="00000400000000000000" pitchFamily="50" charset="0"/>
                <a:cs typeface="Arial" pitchFamily="34" charset="0"/>
              </a:rPr>
              <a:t>[4]  Mount, B.J., Hans, S., </a:t>
            </a:r>
            <a:r>
              <a:rPr lang="nb-NO" sz="1800" dirty="0" err="1" smtClean="0">
                <a:latin typeface="Montserrat Light" panose="00000400000000000000" pitchFamily="50" charset="0"/>
                <a:cs typeface="Arial" pitchFamily="34" charset="0"/>
              </a:rPr>
              <a:t>Rosero</a:t>
            </a:r>
            <a:r>
              <a:rPr lang="nb-NO" sz="1800" dirty="0" smtClean="0">
                <a:latin typeface="Montserrat Light" panose="00000400000000000000" pitchFamily="50" charset="0"/>
                <a:cs typeface="Arial" pitchFamily="34" charset="0"/>
              </a:rPr>
              <a:t>, R., </a:t>
            </a:r>
            <a:r>
              <a:rPr lang="nb-NO" sz="1800" dirty="0" err="1" smtClean="0">
                <a:latin typeface="Montserrat Light" panose="00000400000000000000" pitchFamily="50" charset="0"/>
                <a:cs typeface="Arial" pitchFamily="34" charset="0"/>
              </a:rPr>
              <a:t>Yeh</a:t>
            </a:r>
            <a:r>
              <a:rPr lang="nb-NO" sz="1800" dirty="0" smtClean="0">
                <a:latin typeface="Montserrat Light" panose="00000400000000000000" pitchFamily="50" charset="0"/>
                <a:cs typeface="Arial" pitchFamily="34" charset="0"/>
              </a:rPr>
              <a:t>, M., Chan, C., </a:t>
            </a:r>
            <a:r>
              <a:rPr lang="nb-NO" sz="1800" dirty="0" err="1" smtClean="0">
                <a:latin typeface="Montserrat Light" panose="00000400000000000000" pitchFamily="50" charset="0"/>
                <a:cs typeface="Arial" pitchFamily="34" charset="0"/>
              </a:rPr>
              <a:t>Gaitskell</a:t>
            </a:r>
            <a:r>
              <a:rPr lang="nb-NO" sz="1800" dirty="0" smtClean="0">
                <a:latin typeface="Montserrat Light" panose="00000400000000000000" pitchFamily="50" charset="0"/>
                <a:cs typeface="Arial" pitchFamily="34" charset="0"/>
              </a:rPr>
              <a:t>, R.J., ... </a:t>
            </a:r>
            <a:r>
              <a:rPr lang="nb-NO" sz="1800" dirty="0" err="1" smtClean="0">
                <a:latin typeface="Montserrat Light" panose="00000400000000000000" pitchFamily="50" charset="0"/>
                <a:cs typeface="Arial" pitchFamily="34" charset="0"/>
              </a:rPr>
              <a:t>Tvrznikova</a:t>
            </a:r>
            <a:r>
              <a:rPr lang="nb-NO" sz="1800" dirty="0" smtClean="0">
                <a:latin typeface="Montserrat Light" panose="00000400000000000000" pitchFamily="50" charset="0"/>
                <a:cs typeface="Arial" pitchFamily="34" charset="0"/>
              </a:rPr>
              <a:t>, L.  (2017).  The LUX-ZEPLIN (LZ) Technical Design Report</a:t>
            </a:r>
            <a:r>
              <a:rPr lang="nb-NO" sz="1800" dirty="0">
                <a:latin typeface="Montserrat Light" panose="00000400000000000000" pitchFamily="50" charset="0"/>
                <a:cs typeface="Arial" pitchFamily="34" charset="0"/>
              </a:rPr>
              <a:t>. arXiv:1703.09144v1 [</a:t>
            </a:r>
            <a:r>
              <a:rPr lang="nb-NO" sz="1800" dirty="0" err="1">
                <a:latin typeface="Montserrat Light" panose="00000400000000000000" pitchFamily="50" charset="0"/>
                <a:cs typeface="Arial" pitchFamily="34" charset="0"/>
              </a:rPr>
              <a:t>physics.ins</a:t>
            </a:r>
            <a:r>
              <a:rPr lang="nb-NO" sz="1800" dirty="0">
                <a:latin typeface="Montserrat Light" panose="00000400000000000000" pitchFamily="50" charset="0"/>
                <a:cs typeface="Arial" pitchFamily="34" charset="0"/>
              </a:rPr>
              <a:t>-det] </a:t>
            </a:r>
            <a:r>
              <a:rPr lang="nb-NO" sz="1800" dirty="0" smtClean="0">
                <a:latin typeface="Montserrat Light" panose="00000400000000000000" pitchFamily="50" charset="0"/>
                <a:cs typeface="Arial" pitchFamily="34" charset="0"/>
              </a:rPr>
              <a:t>.</a:t>
            </a:r>
            <a:endParaRPr lang="nb-NO" sz="1800" dirty="0">
              <a:latin typeface="Montserrat Light" panose="00000400000000000000" pitchFamily="50" charset="0"/>
              <a:cs typeface="Arial" pitchFamily="34" charset="0"/>
            </a:endParaRPr>
          </a:p>
          <a:p>
            <a:pPr algn="just">
              <a:lnSpc>
                <a:spcPct val="110000"/>
              </a:lnSpc>
            </a:pPr>
            <a:endParaRPr lang="en-US" sz="1800" dirty="0">
              <a:latin typeface="Montserrat Light" panose="00000400000000000000" pitchFamily="50" charset="0"/>
              <a:cs typeface="Arial" pitchFamily="34" charset="0"/>
            </a:endParaRPr>
          </a:p>
        </p:txBody>
      </p:sp>
      <p:sp>
        <p:nvSpPr>
          <p:cNvPr id="33" name="Rectangle 32">
            <a:extLst>
              <a:ext uri="{FF2B5EF4-FFF2-40B4-BE49-F238E27FC236}">
                <a16:creationId xmlns:a16="http://schemas.microsoft.com/office/drawing/2014/main" xmlns:p15="http://schemas.microsoft.com/office/powerpoint/2012/main" xmlns:p14="http://schemas.microsoft.com/office/powerpoint/2010/main" xmlns="" id="{4F59AB0E-37A8-4432-8FCF-494C05933768}"/>
              </a:ext>
            </a:extLst>
          </p:cNvPr>
          <p:cNvSpPr>
            <a:spLocks noChangeArrowheads="1"/>
          </p:cNvSpPr>
          <p:nvPr/>
        </p:nvSpPr>
        <p:spPr bwMode="auto">
          <a:xfrm>
            <a:off x="24837985" y="12388460"/>
            <a:ext cx="7606890" cy="582201"/>
          </a:xfrm>
          <a:prstGeom prst="rect">
            <a:avLst/>
          </a:prstGeom>
          <a:solidFill>
            <a:schemeClr val="accent2">
              <a:lumMod val="60000"/>
              <a:lumOff val="40000"/>
            </a:schemeClr>
          </a:solidFill>
          <a:ln w="12700">
            <a:noFill/>
            <a:miter lim="800000"/>
          </a:ln>
        </p:spPr>
        <p:txBody>
          <a:bodyPr wrap="none" lIns="182880" tIns="48768" rIns="182880" bIns="45709" anchor="ctr" anchorCtr="0"/>
          <a:ls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a:lstStyle>
          <a:p>
            <a:pPr defTabSz="3135215">
              <a:defRPr/>
            </a:pPr>
            <a:r>
              <a:rPr lang="en-US" sz="2400" b="1" dirty="0" smtClean="0">
                <a:solidFill>
                  <a:schemeClr val="bg1"/>
                </a:solidFill>
                <a:latin typeface="Libre Baskerville" panose="02000000000000000000" pitchFamily="2" charset="0"/>
              </a:rPr>
              <a:t>Acknowledgements and References </a:t>
            </a:r>
            <a:endParaRPr lang="en-US" sz="2400" b="1" dirty="0">
              <a:solidFill>
                <a:schemeClr val="bg1"/>
              </a:solidFill>
              <a:latin typeface="Libre Baskerville"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90" y="18745200"/>
            <a:ext cx="3957135" cy="26648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253" y="5217230"/>
            <a:ext cx="6921239" cy="4010077"/>
          </a:xfrm>
          <a:prstGeom prst="rect">
            <a:avLst/>
          </a:prstGeom>
        </p:spPr>
      </p:pic>
      <p:sp>
        <p:nvSpPr>
          <p:cNvPr id="5" name="TextBox 4"/>
          <p:cNvSpPr txBox="1"/>
          <p:nvPr/>
        </p:nvSpPr>
        <p:spPr>
          <a:xfrm>
            <a:off x="8332253" y="9443324"/>
            <a:ext cx="12930632" cy="814710"/>
          </a:xfrm>
          <a:prstGeom prst="rect">
            <a:avLst/>
          </a:prstGeom>
          <a:noFill/>
        </p:spPr>
        <p:txBody>
          <a:bodyPr wrap="square" rtlCol="0">
            <a:spAutoFit/>
          </a:bodyPr>
          <a:lstStyle/>
          <a:p>
            <a:pPr lvl="0" algn="just">
              <a:lnSpc>
                <a:spcPct val="110000"/>
              </a:lnSpc>
            </a:pPr>
            <a:r>
              <a:rPr lang="en-US" sz="1800" dirty="0">
                <a:solidFill>
                  <a:prstClr val="black"/>
                </a:solidFill>
                <a:latin typeface="Montserrat Light" panose="00000400000000000000" pitchFamily="50" charset="0"/>
                <a:cs typeface="Arial" pitchFamily="34" charset="0"/>
              </a:rPr>
              <a:t>Figure </a:t>
            </a:r>
            <a:r>
              <a:rPr lang="en-US" sz="1800" dirty="0" smtClean="0">
                <a:solidFill>
                  <a:prstClr val="black"/>
                </a:solidFill>
                <a:latin typeface="Montserrat Light" panose="00000400000000000000" pitchFamily="50" charset="0"/>
                <a:cs typeface="Arial" pitchFamily="34" charset="0"/>
              </a:rPr>
              <a:t>3: </a:t>
            </a:r>
            <a:r>
              <a:rPr lang="en-US" sz="1800" dirty="0">
                <a:solidFill>
                  <a:prstClr val="black"/>
                </a:solidFill>
                <a:latin typeface="Montserrat Light" panose="00000400000000000000" pitchFamily="50" charset="0"/>
                <a:cs typeface="Arial" pitchFamily="34" charset="0"/>
              </a:rPr>
              <a:t>Cross-section sensitivity of various experiments and the neutrino floor</a:t>
            </a:r>
            <a:r>
              <a:rPr lang="en-US" sz="1800" baseline="30000" dirty="0">
                <a:solidFill>
                  <a:prstClr val="black"/>
                </a:solidFill>
                <a:latin typeface="Montserrat Light" panose="00000400000000000000" pitchFamily="50" charset="0"/>
                <a:cs typeface="Arial" pitchFamily="34" charset="0"/>
              </a:rPr>
              <a:t>2</a:t>
            </a:r>
            <a:endParaRPr lang="en-US" sz="1800" dirty="0">
              <a:solidFill>
                <a:prstClr val="black"/>
              </a:solidFill>
              <a:latin typeface="Montserrat Light" panose="00000400000000000000" pitchFamily="50" charset="0"/>
              <a:cs typeface="Arial" pitchFamily="34" charset="0"/>
            </a:endParaRP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51" y="11424405"/>
            <a:ext cx="4419600" cy="3492500"/>
          </a:xfrm>
          <a:prstGeom prst="rect">
            <a:avLst/>
          </a:prstGeom>
        </p:spPr>
      </p:pic>
      <p:sp>
        <p:nvSpPr>
          <p:cNvPr id="7" name="TextBox 6"/>
          <p:cNvSpPr txBox="1"/>
          <p:nvPr/>
        </p:nvSpPr>
        <p:spPr>
          <a:xfrm>
            <a:off x="517390" y="21385398"/>
            <a:ext cx="2916183" cy="814710"/>
          </a:xfrm>
          <a:prstGeom prst="rect">
            <a:avLst/>
          </a:prstGeom>
          <a:noFill/>
        </p:spPr>
        <p:txBody>
          <a:bodyPr wrap="none" rtlCol="0">
            <a:spAutoFit/>
          </a:bodyPr>
          <a:lstStyle/>
          <a:p>
            <a:pPr lvl="0" algn="just">
              <a:lnSpc>
                <a:spcPct val="110000"/>
              </a:lnSpc>
            </a:pPr>
            <a:r>
              <a:rPr lang="en-US" sz="1800" dirty="0">
                <a:solidFill>
                  <a:prstClr val="black"/>
                </a:solidFill>
                <a:latin typeface="Montserrat Light" panose="00000400000000000000" pitchFamily="50" charset="0"/>
                <a:cs typeface="Arial" pitchFamily="34" charset="0"/>
              </a:rPr>
              <a:t>Figure 2: Radon decay chain</a:t>
            </a:r>
            <a:r>
              <a:rPr lang="en-US" sz="1800" baseline="30000" dirty="0">
                <a:solidFill>
                  <a:prstClr val="black"/>
                </a:solidFill>
                <a:latin typeface="Montserrat Light" panose="00000400000000000000" pitchFamily="50" charset="0"/>
                <a:cs typeface="Arial" pitchFamily="34" charset="0"/>
              </a:rPr>
              <a:t>3</a:t>
            </a:r>
            <a:endParaRPr lang="en-US" sz="1800" dirty="0">
              <a:solidFill>
                <a:prstClr val="black"/>
              </a:solidFill>
              <a:latin typeface="Montserrat Light" panose="00000400000000000000" pitchFamily="50" charset="0"/>
              <a:cs typeface="Arial" pitchFamily="34" charset="0"/>
            </a:endParaRPr>
          </a:p>
          <a:p>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0960" y="12575535"/>
            <a:ext cx="2826052" cy="394438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19683" y="12791710"/>
            <a:ext cx="4257965" cy="319347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33945" y="9489945"/>
            <a:ext cx="4273619" cy="319522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09715" y="13490201"/>
            <a:ext cx="4329611" cy="332239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20885" y="17627310"/>
            <a:ext cx="4655302" cy="3644611"/>
          </a:xfrm>
          <a:prstGeom prst="rect">
            <a:avLst/>
          </a:prstGeom>
        </p:spPr>
      </p:pic>
      <p:sp>
        <p:nvSpPr>
          <p:cNvPr id="14" name="TextBox 13"/>
          <p:cNvSpPr txBox="1"/>
          <p:nvPr/>
        </p:nvSpPr>
        <p:spPr>
          <a:xfrm>
            <a:off x="17076870" y="21271921"/>
            <a:ext cx="3743332" cy="814710"/>
          </a:xfrm>
          <a:prstGeom prst="rect">
            <a:avLst/>
          </a:prstGeom>
          <a:noFill/>
        </p:spPr>
        <p:txBody>
          <a:bodyPr wrap="none" rtlCol="0">
            <a:spAutoFit/>
          </a:bodyPr>
          <a:lstStyle/>
          <a:p>
            <a:pPr lvl="0" algn="just">
              <a:lnSpc>
                <a:spcPct val="110000"/>
              </a:lnSpc>
            </a:pPr>
            <a:r>
              <a:rPr lang="en-US" sz="1800">
                <a:solidFill>
                  <a:prstClr val="black"/>
                </a:solidFill>
                <a:latin typeface="Montserrat Light" panose="00000400000000000000" pitchFamily="50" charset="0"/>
                <a:cs typeface="Arial" pitchFamily="34" charset="0"/>
              </a:rPr>
              <a:t>Figure 8: Radon counts in the RCR pit</a:t>
            </a:r>
          </a:p>
          <a:p>
            <a:endParaRPr lang="en-US" dirty="0"/>
          </a:p>
        </p:txBody>
      </p:sp>
      <p:sp>
        <p:nvSpPr>
          <p:cNvPr id="15" name="TextBox 14"/>
          <p:cNvSpPr txBox="1"/>
          <p:nvPr/>
        </p:nvSpPr>
        <p:spPr>
          <a:xfrm>
            <a:off x="19781370" y="16812600"/>
            <a:ext cx="4769254" cy="814710"/>
          </a:xfrm>
          <a:prstGeom prst="rect">
            <a:avLst/>
          </a:prstGeom>
          <a:noFill/>
        </p:spPr>
        <p:txBody>
          <a:bodyPr wrap="none" rtlCol="0">
            <a:spAutoFit/>
          </a:bodyPr>
          <a:lstStyle/>
          <a:p>
            <a:pPr lvl="0" algn="just">
              <a:lnSpc>
                <a:spcPct val="110000"/>
              </a:lnSpc>
            </a:pPr>
            <a:r>
              <a:rPr lang="en-US" sz="1800">
                <a:solidFill>
                  <a:prstClr val="black"/>
                </a:solidFill>
                <a:latin typeface="Montserrat Light" panose="00000400000000000000" pitchFamily="50" charset="0"/>
                <a:cs typeface="Arial" pitchFamily="34" charset="0"/>
              </a:rPr>
              <a:t>Figure 7:  Radon counts on the RCR ground level</a:t>
            </a:r>
          </a:p>
          <a:p>
            <a:endParaRPr lang="en-US" dirty="0"/>
          </a:p>
        </p:txBody>
      </p:sp>
      <p:sp>
        <p:nvSpPr>
          <p:cNvPr id="16" name="TextBox 15"/>
          <p:cNvSpPr txBox="1"/>
          <p:nvPr/>
        </p:nvSpPr>
        <p:spPr>
          <a:xfrm>
            <a:off x="16890921" y="12783174"/>
            <a:ext cx="3929281" cy="374974"/>
          </a:xfrm>
          <a:prstGeom prst="rect">
            <a:avLst/>
          </a:prstGeom>
          <a:noFill/>
        </p:spPr>
        <p:txBody>
          <a:bodyPr wrap="none" rtlCol="0">
            <a:spAutoFit/>
          </a:bodyPr>
          <a:lstStyle/>
          <a:p>
            <a:pPr lvl="0" algn="just">
              <a:lnSpc>
                <a:spcPct val="110000"/>
              </a:lnSpc>
            </a:pPr>
            <a:r>
              <a:rPr lang="en-US" sz="1800" dirty="0">
                <a:solidFill>
                  <a:prstClr val="black"/>
                </a:solidFill>
                <a:latin typeface="Montserrat Light" panose="00000400000000000000" pitchFamily="50" charset="0"/>
                <a:cs typeface="Arial" pitchFamily="34" charset="0"/>
              </a:rPr>
              <a:t>Figure 6: Radon counts outside the RCR</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intellectualsage|09-2018"/>
</p:tagLst>
</file>

<file path=ppt/theme/theme1.xml><?xml version="1.0" encoding="utf-8"?>
<a:theme xmlns:a="http://schemas.openxmlformats.org/drawingml/2006/main" name="Default Desig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22578</TotalTime>
  <Words>1149</Words>
  <Application>Microsoft Macintosh PowerPoint</Application>
  <PresentationFormat>Custom</PresentationFormat>
  <Paragraphs>85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Montserrat Light</vt:lpstr>
      <vt:lpstr>Arial</vt:lpstr>
      <vt:lpstr>Libre Baskerville</vt:lpstr>
      <vt:lpstr>Default Design</vt:lpstr>
      <vt:lpstr>PowerPoint Presentation</vt:lpstr>
    </vt:vector>
  </TitlesOfParts>
  <Company>Graphicsland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Research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Rachael Botsford</cp:lastModifiedBy>
  <cp:revision>119</cp:revision>
  <dcterms:modified xsi:type="dcterms:W3CDTF">2019-07-26T20:22:01Z</dcterms:modified>
  <cp:category>templates for scientific poster</cp:category>
</cp:coreProperties>
</file>