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2062400" cy="36576000"/>
  <p:notesSz cx="6858000" cy="9144000"/>
  <p:defaultTextStyle>
    <a:defPPr>
      <a:defRPr lang="en-US"/>
    </a:defPPr>
    <a:lvl1pPr marL="0" algn="l" defTabSz="3774643" rtl="0" eaLnBrk="1" latinLnBrk="0" hangingPunct="1">
      <a:defRPr sz="7430" kern="1200">
        <a:solidFill>
          <a:schemeClr val="tx1"/>
        </a:solidFill>
        <a:latin typeface="+mn-lt"/>
        <a:ea typeface="+mn-ea"/>
        <a:cs typeface="+mn-cs"/>
      </a:defRPr>
    </a:lvl1pPr>
    <a:lvl2pPr marL="1887322" algn="l" defTabSz="3774643" rtl="0" eaLnBrk="1" latinLnBrk="0" hangingPunct="1">
      <a:defRPr sz="7430" kern="1200">
        <a:solidFill>
          <a:schemeClr val="tx1"/>
        </a:solidFill>
        <a:latin typeface="+mn-lt"/>
        <a:ea typeface="+mn-ea"/>
        <a:cs typeface="+mn-cs"/>
      </a:defRPr>
    </a:lvl2pPr>
    <a:lvl3pPr marL="3774643" algn="l" defTabSz="3774643" rtl="0" eaLnBrk="1" latinLnBrk="0" hangingPunct="1">
      <a:defRPr sz="7430" kern="1200">
        <a:solidFill>
          <a:schemeClr val="tx1"/>
        </a:solidFill>
        <a:latin typeface="+mn-lt"/>
        <a:ea typeface="+mn-ea"/>
        <a:cs typeface="+mn-cs"/>
      </a:defRPr>
    </a:lvl3pPr>
    <a:lvl4pPr marL="5661965" algn="l" defTabSz="3774643" rtl="0" eaLnBrk="1" latinLnBrk="0" hangingPunct="1">
      <a:defRPr sz="7430" kern="1200">
        <a:solidFill>
          <a:schemeClr val="tx1"/>
        </a:solidFill>
        <a:latin typeface="+mn-lt"/>
        <a:ea typeface="+mn-ea"/>
        <a:cs typeface="+mn-cs"/>
      </a:defRPr>
    </a:lvl4pPr>
    <a:lvl5pPr marL="7549286" algn="l" defTabSz="3774643" rtl="0" eaLnBrk="1" latinLnBrk="0" hangingPunct="1">
      <a:defRPr sz="7430" kern="1200">
        <a:solidFill>
          <a:schemeClr val="tx1"/>
        </a:solidFill>
        <a:latin typeface="+mn-lt"/>
        <a:ea typeface="+mn-ea"/>
        <a:cs typeface="+mn-cs"/>
      </a:defRPr>
    </a:lvl5pPr>
    <a:lvl6pPr marL="9436608" algn="l" defTabSz="3774643" rtl="0" eaLnBrk="1" latinLnBrk="0" hangingPunct="1">
      <a:defRPr sz="7430" kern="1200">
        <a:solidFill>
          <a:schemeClr val="tx1"/>
        </a:solidFill>
        <a:latin typeface="+mn-lt"/>
        <a:ea typeface="+mn-ea"/>
        <a:cs typeface="+mn-cs"/>
      </a:defRPr>
    </a:lvl6pPr>
    <a:lvl7pPr marL="11323930" algn="l" defTabSz="3774643" rtl="0" eaLnBrk="1" latinLnBrk="0" hangingPunct="1">
      <a:defRPr sz="7430" kern="1200">
        <a:solidFill>
          <a:schemeClr val="tx1"/>
        </a:solidFill>
        <a:latin typeface="+mn-lt"/>
        <a:ea typeface="+mn-ea"/>
        <a:cs typeface="+mn-cs"/>
      </a:defRPr>
    </a:lvl7pPr>
    <a:lvl8pPr marL="13211251" algn="l" defTabSz="3774643" rtl="0" eaLnBrk="1" latinLnBrk="0" hangingPunct="1">
      <a:defRPr sz="7430" kern="1200">
        <a:solidFill>
          <a:schemeClr val="tx1"/>
        </a:solidFill>
        <a:latin typeface="+mn-lt"/>
        <a:ea typeface="+mn-ea"/>
        <a:cs typeface="+mn-cs"/>
      </a:defRPr>
    </a:lvl8pPr>
    <a:lvl9pPr marL="15098573" algn="l" defTabSz="3774643" rtl="0" eaLnBrk="1" latinLnBrk="0" hangingPunct="1">
      <a:defRPr sz="743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userDrawn="1">
          <p15:clr>
            <a:srgbClr val="A4A3A4"/>
          </p15:clr>
        </p15:guide>
        <p15:guide id="2" pos="132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CBCBCB"/>
    <a:srgbClr val="663300"/>
    <a:srgbClr val="000000"/>
    <a:srgbClr val="C89678"/>
    <a:srgbClr val="CC99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4" d="100"/>
          <a:sy n="14" d="100"/>
        </p:scale>
        <p:origin x="1422" y="114"/>
      </p:cViewPr>
      <p:guideLst>
        <p:guide orient="horz" pos="11520"/>
        <p:guide pos="132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5985936"/>
            <a:ext cx="35753040" cy="12733867"/>
          </a:xfrm>
        </p:spPr>
        <p:txBody>
          <a:bodyPr anchor="b"/>
          <a:lstStyle>
            <a:lvl1pPr algn="ctr">
              <a:defRPr sz="27600"/>
            </a:lvl1pPr>
          </a:lstStyle>
          <a:p>
            <a:r>
              <a:rPr lang="en-US" smtClean="0"/>
              <a:t>Click to edit Master title style</a:t>
            </a:r>
            <a:endParaRPr lang="en-US" dirty="0"/>
          </a:p>
        </p:txBody>
      </p:sp>
      <p:sp>
        <p:nvSpPr>
          <p:cNvPr id="3" name="Subtitle 2"/>
          <p:cNvSpPr>
            <a:spLocks noGrp="1"/>
          </p:cNvSpPr>
          <p:nvPr>
            <p:ph type="subTitle" idx="1"/>
          </p:nvPr>
        </p:nvSpPr>
        <p:spPr>
          <a:xfrm>
            <a:off x="5257800" y="19210869"/>
            <a:ext cx="31546800" cy="8830731"/>
          </a:xfrm>
        </p:spPr>
        <p:txBody>
          <a:bodyPr/>
          <a:lstStyle>
            <a:lvl1pPr marL="0" indent="0" algn="ctr">
              <a:buNone/>
              <a:defRPr sz="11040"/>
            </a:lvl1pPr>
            <a:lvl2pPr marL="2103120" indent="0" algn="ctr">
              <a:buNone/>
              <a:defRPr sz="9200"/>
            </a:lvl2pPr>
            <a:lvl3pPr marL="4206240" indent="0" algn="ctr">
              <a:buNone/>
              <a:defRPr sz="8280"/>
            </a:lvl3pPr>
            <a:lvl4pPr marL="6309360" indent="0" algn="ctr">
              <a:buNone/>
              <a:defRPr sz="7360"/>
            </a:lvl4pPr>
            <a:lvl5pPr marL="8412480" indent="0" algn="ctr">
              <a:buNone/>
              <a:defRPr sz="7360"/>
            </a:lvl5pPr>
            <a:lvl6pPr marL="10515600" indent="0" algn="ctr">
              <a:buNone/>
              <a:defRPr sz="7360"/>
            </a:lvl6pPr>
            <a:lvl7pPr marL="12618720" indent="0" algn="ctr">
              <a:buNone/>
              <a:defRPr sz="7360"/>
            </a:lvl7pPr>
            <a:lvl8pPr marL="14721840" indent="0" algn="ctr">
              <a:buNone/>
              <a:defRPr sz="7360"/>
            </a:lvl8pPr>
            <a:lvl9pPr marL="16824960" indent="0" algn="ctr">
              <a:buNone/>
              <a:defRPr sz="7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0D023B-8353-4932-BE65-89BA97BC95E5}" type="datetimeFigureOut">
              <a:rPr lang="en-US" smtClean="0"/>
              <a:pPr/>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251884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D023B-8353-4932-BE65-89BA97BC95E5}" type="datetimeFigureOut">
              <a:rPr lang="en-US" smtClean="0"/>
              <a:pPr/>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1180673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100907" y="1947334"/>
            <a:ext cx="9069705" cy="309964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1792" y="1947334"/>
            <a:ext cx="26683335" cy="309964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D023B-8353-4932-BE65-89BA97BC95E5}" type="datetimeFigureOut">
              <a:rPr lang="en-US" smtClean="0"/>
              <a:pPr/>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210751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D023B-8353-4932-BE65-89BA97BC95E5}" type="datetimeFigureOut">
              <a:rPr lang="en-US" smtClean="0"/>
              <a:pPr/>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2021521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69885" y="9118611"/>
            <a:ext cx="36278820" cy="15214597"/>
          </a:xfrm>
        </p:spPr>
        <p:txBody>
          <a:bodyPr anchor="b"/>
          <a:lstStyle>
            <a:lvl1pPr>
              <a:defRPr sz="27600"/>
            </a:lvl1pPr>
          </a:lstStyle>
          <a:p>
            <a:r>
              <a:rPr lang="en-US" smtClean="0"/>
              <a:t>Click to edit Master title style</a:t>
            </a:r>
            <a:endParaRPr lang="en-US" dirty="0"/>
          </a:p>
        </p:txBody>
      </p:sp>
      <p:sp>
        <p:nvSpPr>
          <p:cNvPr id="3" name="Text Placeholder 2"/>
          <p:cNvSpPr>
            <a:spLocks noGrp="1"/>
          </p:cNvSpPr>
          <p:nvPr>
            <p:ph type="body" idx="1"/>
          </p:nvPr>
        </p:nvSpPr>
        <p:spPr>
          <a:xfrm>
            <a:off x="2869885" y="24477144"/>
            <a:ext cx="36278820" cy="8000997"/>
          </a:xfrm>
        </p:spPr>
        <p:txBody>
          <a:bodyPr/>
          <a:lstStyle>
            <a:lvl1pPr marL="0" indent="0">
              <a:buNone/>
              <a:defRPr sz="11040">
                <a:solidFill>
                  <a:schemeClr val="tx1"/>
                </a:solidFill>
              </a:defRPr>
            </a:lvl1pPr>
            <a:lvl2pPr marL="2103120" indent="0">
              <a:buNone/>
              <a:defRPr sz="9200">
                <a:solidFill>
                  <a:schemeClr val="tx1">
                    <a:tint val="75000"/>
                  </a:schemeClr>
                </a:solidFill>
              </a:defRPr>
            </a:lvl2pPr>
            <a:lvl3pPr marL="4206240" indent="0">
              <a:buNone/>
              <a:defRPr sz="8280">
                <a:solidFill>
                  <a:schemeClr val="tx1">
                    <a:tint val="75000"/>
                  </a:schemeClr>
                </a:solidFill>
              </a:defRPr>
            </a:lvl3pPr>
            <a:lvl4pPr marL="6309360" indent="0">
              <a:buNone/>
              <a:defRPr sz="7360">
                <a:solidFill>
                  <a:schemeClr val="tx1">
                    <a:tint val="75000"/>
                  </a:schemeClr>
                </a:solidFill>
              </a:defRPr>
            </a:lvl4pPr>
            <a:lvl5pPr marL="8412480" indent="0">
              <a:buNone/>
              <a:defRPr sz="7360">
                <a:solidFill>
                  <a:schemeClr val="tx1">
                    <a:tint val="75000"/>
                  </a:schemeClr>
                </a:solidFill>
              </a:defRPr>
            </a:lvl5pPr>
            <a:lvl6pPr marL="10515600" indent="0">
              <a:buNone/>
              <a:defRPr sz="7360">
                <a:solidFill>
                  <a:schemeClr val="tx1">
                    <a:tint val="75000"/>
                  </a:schemeClr>
                </a:solidFill>
              </a:defRPr>
            </a:lvl6pPr>
            <a:lvl7pPr marL="12618720" indent="0">
              <a:buNone/>
              <a:defRPr sz="7360">
                <a:solidFill>
                  <a:schemeClr val="tx1">
                    <a:tint val="75000"/>
                  </a:schemeClr>
                </a:solidFill>
              </a:defRPr>
            </a:lvl7pPr>
            <a:lvl8pPr marL="14721840" indent="0">
              <a:buNone/>
              <a:defRPr sz="7360">
                <a:solidFill>
                  <a:schemeClr val="tx1">
                    <a:tint val="75000"/>
                  </a:schemeClr>
                </a:solidFill>
              </a:defRPr>
            </a:lvl8pPr>
            <a:lvl9pPr marL="16824960" indent="0">
              <a:buNone/>
              <a:defRPr sz="7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0D023B-8353-4932-BE65-89BA97BC95E5}" type="datetimeFigureOut">
              <a:rPr lang="en-US" smtClean="0"/>
              <a:pPr/>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3941117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891790" y="9736667"/>
            <a:ext cx="1787652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294090" y="9736667"/>
            <a:ext cx="1787652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0D023B-8353-4932-BE65-89BA97BC95E5}" type="datetimeFigureOut">
              <a:rPr lang="en-US" smtClean="0"/>
              <a:pPr/>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129422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7269" y="1947342"/>
            <a:ext cx="36278820" cy="706966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897273" y="8966203"/>
            <a:ext cx="17794364" cy="4394197"/>
          </a:xfrm>
        </p:spPr>
        <p:txBody>
          <a:bodyPr anchor="b"/>
          <a:lstStyle>
            <a:lvl1pPr marL="0" indent="0">
              <a:buNone/>
              <a:defRPr sz="11040" b="1"/>
            </a:lvl1pPr>
            <a:lvl2pPr marL="2103120" indent="0">
              <a:buNone/>
              <a:defRPr sz="9200" b="1"/>
            </a:lvl2pPr>
            <a:lvl3pPr marL="4206240" indent="0">
              <a:buNone/>
              <a:defRPr sz="8280" b="1"/>
            </a:lvl3pPr>
            <a:lvl4pPr marL="6309360" indent="0">
              <a:buNone/>
              <a:defRPr sz="7360" b="1"/>
            </a:lvl4pPr>
            <a:lvl5pPr marL="8412480" indent="0">
              <a:buNone/>
              <a:defRPr sz="7360" b="1"/>
            </a:lvl5pPr>
            <a:lvl6pPr marL="10515600" indent="0">
              <a:buNone/>
              <a:defRPr sz="7360" b="1"/>
            </a:lvl6pPr>
            <a:lvl7pPr marL="12618720" indent="0">
              <a:buNone/>
              <a:defRPr sz="7360" b="1"/>
            </a:lvl7pPr>
            <a:lvl8pPr marL="14721840" indent="0">
              <a:buNone/>
              <a:defRPr sz="7360" b="1"/>
            </a:lvl8pPr>
            <a:lvl9pPr marL="16824960" indent="0">
              <a:buNone/>
              <a:defRPr sz="7360" b="1"/>
            </a:lvl9pPr>
          </a:lstStyle>
          <a:p>
            <a:pPr lvl="0"/>
            <a:r>
              <a:rPr lang="en-US" smtClean="0"/>
              <a:t>Click to edit Master text styles</a:t>
            </a:r>
          </a:p>
        </p:txBody>
      </p:sp>
      <p:sp>
        <p:nvSpPr>
          <p:cNvPr id="4" name="Content Placeholder 3"/>
          <p:cNvSpPr>
            <a:spLocks noGrp="1"/>
          </p:cNvSpPr>
          <p:nvPr>
            <p:ph sz="half" idx="2"/>
          </p:nvPr>
        </p:nvSpPr>
        <p:spPr>
          <a:xfrm>
            <a:off x="2897273" y="13360400"/>
            <a:ext cx="17794364"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294092" y="8966203"/>
            <a:ext cx="17881999" cy="4394197"/>
          </a:xfrm>
        </p:spPr>
        <p:txBody>
          <a:bodyPr anchor="b"/>
          <a:lstStyle>
            <a:lvl1pPr marL="0" indent="0">
              <a:buNone/>
              <a:defRPr sz="11040" b="1"/>
            </a:lvl1pPr>
            <a:lvl2pPr marL="2103120" indent="0">
              <a:buNone/>
              <a:defRPr sz="9200" b="1"/>
            </a:lvl2pPr>
            <a:lvl3pPr marL="4206240" indent="0">
              <a:buNone/>
              <a:defRPr sz="8280" b="1"/>
            </a:lvl3pPr>
            <a:lvl4pPr marL="6309360" indent="0">
              <a:buNone/>
              <a:defRPr sz="7360" b="1"/>
            </a:lvl4pPr>
            <a:lvl5pPr marL="8412480" indent="0">
              <a:buNone/>
              <a:defRPr sz="7360" b="1"/>
            </a:lvl5pPr>
            <a:lvl6pPr marL="10515600" indent="0">
              <a:buNone/>
              <a:defRPr sz="7360" b="1"/>
            </a:lvl6pPr>
            <a:lvl7pPr marL="12618720" indent="0">
              <a:buNone/>
              <a:defRPr sz="7360" b="1"/>
            </a:lvl7pPr>
            <a:lvl8pPr marL="14721840" indent="0">
              <a:buNone/>
              <a:defRPr sz="7360" b="1"/>
            </a:lvl8pPr>
            <a:lvl9pPr marL="16824960" indent="0">
              <a:buNone/>
              <a:defRPr sz="7360" b="1"/>
            </a:lvl9pPr>
          </a:lstStyle>
          <a:p>
            <a:pPr lvl="0"/>
            <a:r>
              <a:rPr lang="en-US" smtClean="0"/>
              <a:t>Click to edit Master text styles</a:t>
            </a:r>
          </a:p>
        </p:txBody>
      </p:sp>
      <p:sp>
        <p:nvSpPr>
          <p:cNvPr id="6" name="Content Placeholder 5"/>
          <p:cNvSpPr>
            <a:spLocks noGrp="1"/>
          </p:cNvSpPr>
          <p:nvPr>
            <p:ph sz="quarter" idx="4"/>
          </p:nvPr>
        </p:nvSpPr>
        <p:spPr>
          <a:xfrm>
            <a:off x="21294092" y="13360400"/>
            <a:ext cx="17881999"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0D023B-8353-4932-BE65-89BA97BC95E5}" type="datetimeFigureOut">
              <a:rPr lang="en-US" smtClean="0"/>
              <a:pPr/>
              <a:t>7/26/2019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94303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0D023B-8353-4932-BE65-89BA97BC95E5}" type="datetimeFigureOut">
              <a:rPr lang="en-US" smtClean="0"/>
              <a:pPr/>
              <a:t>7/26/2019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2776654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D023B-8353-4932-BE65-89BA97BC95E5}" type="datetimeFigureOut">
              <a:rPr lang="en-US" smtClean="0"/>
              <a:pPr/>
              <a:t>7/26/2019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137686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97269" y="2438400"/>
            <a:ext cx="13566219" cy="8534400"/>
          </a:xfrm>
        </p:spPr>
        <p:txBody>
          <a:bodyPr anchor="b"/>
          <a:lstStyle>
            <a:lvl1pPr>
              <a:defRPr sz="14720"/>
            </a:lvl1pPr>
          </a:lstStyle>
          <a:p>
            <a:r>
              <a:rPr lang="en-US" smtClean="0"/>
              <a:t>Click to edit Master title style</a:t>
            </a:r>
            <a:endParaRPr lang="en-US" dirty="0"/>
          </a:p>
        </p:txBody>
      </p:sp>
      <p:sp>
        <p:nvSpPr>
          <p:cNvPr id="3" name="Content Placeholder 2"/>
          <p:cNvSpPr>
            <a:spLocks noGrp="1"/>
          </p:cNvSpPr>
          <p:nvPr>
            <p:ph idx="1"/>
          </p:nvPr>
        </p:nvSpPr>
        <p:spPr>
          <a:xfrm>
            <a:off x="17881999" y="5266275"/>
            <a:ext cx="21294090" cy="25992667"/>
          </a:xfrm>
        </p:spPr>
        <p:txBody>
          <a:bodyPr/>
          <a:lstStyle>
            <a:lvl1pPr>
              <a:defRPr sz="14720"/>
            </a:lvl1pPr>
            <a:lvl2pPr>
              <a:defRPr sz="12880"/>
            </a:lvl2pPr>
            <a:lvl3pPr>
              <a:defRPr sz="1104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897269" y="10972800"/>
            <a:ext cx="13566219" cy="20328469"/>
          </a:xfrm>
        </p:spPr>
        <p:txBody>
          <a:bodyPr/>
          <a:lstStyle>
            <a:lvl1pPr marL="0" indent="0">
              <a:buNone/>
              <a:defRPr sz="7360"/>
            </a:lvl1pPr>
            <a:lvl2pPr marL="2103120" indent="0">
              <a:buNone/>
              <a:defRPr sz="6440"/>
            </a:lvl2pPr>
            <a:lvl3pPr marL="4206240" indent="0">
              <a:buNone/>
              <a:defRPr sz="5520"/>
            </a:lvl3pPr>
            <a:lvl4pPr marL="6309360" indent="0">
              <a:buNone/>
              <a:defRPr sz="4600"/>
            </a:lvl4pPr>
            <a:lvl5pPr marL="8412480" indent="0">
              <a:buNone/>
              <a:defRPr sz="4600"/>
            </a:lvl5pPr>
            <a:lvl6pPr marL="10515600" indent="0">
              <a:buNone/>
              <a:defRPr sz="4600"/>
            </a:lvl6pPr>
            <a:lvl7pPr marL="12618720" indent="0">
              <a:buNone/>
              <a:defRPr sz="4600"/>
            </a:lvl7pPr>
            <a:lvl8pPr marL="14721840" indent="0">
              <a:buNone/>
              <a:defRPr sz="4600"/>
            </a:lvl8pPr>
            <a:lvl9pPr marL="16824960"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D023B-8353-4932-BE65-89BA97BC95E5}" type="datetimeFigureOut">
              <a:rPr lang="en-US" smtClean="0"/>
              <a:pPr/>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278615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97269" y="2438400"/>
            <a:ext cx="13566219" cy="8534400"/>
          </a:xfrm>
        </p:spPr>
        <p:txBody>
          <a:bodyPr anchor="b"/>
          <a:lstStyle>
            <a:lvl1pPr>
              <a:defRPr sz="14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81999" y="5266275"/>
            <a:ext cx="21294090" cy="25992667"/>
          </a:xfrm>
        </p:spPr>
        <p:txBody>
          <a:bodyPr anchor="t"/>
          <a:lstStyle>
            <a:lvl1pPr marL="0" indent="0">
              <a:buNone/>
              <a:defRPr sz="14720"/>
            </a:lvl1pPr>
            <a:lvl2pPr marL="2103120" indent="0">
              <a:buNone/>
              <a:defRPr sz="12880"/>
            </a:lvl2pPr>
            <a:lvl3pPr marL="4206240" indent="0">
              <a:buNone/>
              <a:defRPr sz="11040"/>
            </a:lvl3pPr>
            <a:lvl4pPr marL="6309360" indent="0">
              <a:buNone/>
              <a:defRPr sz="9200"/>
            </a:lvl4pPr>
            <a:lvl5pPr marL="8412480" indent="0">
              <a:buNone/>
              <a:defRPr sz="9200"/>
            </a:lvl5pPr>
            <a:lvl6pPr marL="10515600" indent="0">
              <a:buNone/>
              <a:defRPr sz="9200"/>
            </a:lvl6pPr>
            <a:lvl7pPr marL="12618720" indent="0">
              <a:buNone/>
              <a:defRPr sz="9200"/>
            </a:lvl7pPr>
            <a:lvl8pPr marL="14721840" indent="0">
              <a:buNone/>
              <a:defRPr sz="9200"/>
            </a:lvl8pPr>
            <a:lvl9pPr marL="16824960" indent="0">
              <a:buNone/>
              <a:defRPr sz="9200"/>
            </a:lvl9pPr>
          </a:lstStyle>
          <a:p>
            <a:r>
              <a:rPr lang="en-US" smtClean="0"/>
              <a:t>Click icon to add picture</a:t>
            </a:r>
            <a:endParaRPr lang="en-US" dirty="0"/>
          </a:p>
        </p:txBody>
      </p:sp>
      <p:sp>
        <p:nvSpPr>
          <p:cNvPr id="4" name="Text Placeholder 3"/>
          <p:cNvSpPr>
            <a:spLocks noGrp="1"/>
          </p:cNvSpPr>
          <p:nvPr>
            <p:ph type="body" sz="half" idx="2"/>
          </p:nvPr>
        </p:nvSpPr>
        <p:spPr>
          <a:xfrm>
            <a:off x="2897269" y="10972800"/>
            <a:ext cx="13566219" cy="20328469"/>
          </a:xfrm>
        </p:spPr>
        <p:txBody>
          <a:bodyPr/>
          <a:lstStyle>
            <a:lvl1pPr marL="0" indent="0">
              <a:buNone/>
              <a:defRPr sz="7360"/>
            </a:lvl1pPr>
            <a:lvl2pPr marL="2103120" indent="0">
              <a:buNone/>
              <a:defRPr sz="6440"/>
            </a:lvl2pPr>
            <a:lvl3pPr marL="4206240" indent="0">
              <a:buNone/>
              <a:defRPr sz="5520"/>
            </a:lvl3pPr>
            <a:lvl4pPr marL="6309360" indent="0">
              <a:buNone/>
              <a:defRPr sz="4600"/>
            </a:lvl4pPr>
            <a:lvl5pPr marL="8412480" indent="0">
              <a:buNone/>
              <a:defRPr sz="4600"/>
            </a:lvl5pPr>
            <a:lvl6pPr marL="10515600" indent="0">
              <a:buNone/>
              <a:defRPr sz="4600"/>
            </a:lvl6pPr>
            <a:lvl7pPr marL="12618720" indent="0">
              <a:buNone/>
              <a:defRPr sz="4600"/>
            </a:lvl7pPr>
            <a:lvl8pPr marL="14721840" indent="0">
              <a:buNone/>
              <a:defRPr sz="4600"/>
            </a:lvl8pPr>
            <a:lvl9pPr marL="16824960"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D023B-8353-4932-BE65-89BA97BC95E5}" type="datetimeFigureOut">
              <a:rPr lang="en-US" smtClean="0"/>
              <a:pPr/>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6E95A-A097-4DEB-8A9D-BEDA3ABE9B7C}" type="slidenum">
              <a:rPr lang="en-US" smtClean="0"/>
              <a:pPr/>
              <a:t>‹#›</a:t>
            </a:fld>
            <a:endParaRPr lang="en-US"/>
          </a:p>
        </p:txBody>
      </p:sp>
    </p:spTree>
    <p:extLst>
      <p:ext uri="{BB962C8B-B14F-4D97-AF65-F5344CB8AC3E}">
        <p14:creationId xmlns:p14="http://schemas.microsoft.com/office/powerpoint/2010/main" val="304361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1790" y="1947342"/>
            <a:ext cx="36278820" cy="706966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891790" y="9736667"/>
            <a:ext cx="36278820" cy="23207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891790" y="33900542"/>
            <a:ext cx="9464040" cy="1947333"/>
          </a:xfrm>
          <a:prstGeom prst="rect">
            <a:avLst/>
          </a:prstGeom>
        </p:spPr>
        <p:txBody>
          <a:bodyPr vert="horz" lIns="91440" tIns="45720" rIns="91440" bIns="45720" rtlCol="0" anchor="ctr"/>
          <a:lstStyle>
            <a:lvl1pPr algn="l">
              <a:defRPr sz="5520">
                <a:solidFill>
                  <a:schemeClr val="tx1">
                    <a:tint val="75000"/>
                  </a:schemeClr>
                </a:solidFill>
              </a:defRPr>
            </a:lvl1pPr>
          </a:lstStyle>
          <a:p>
            <a:fld id="{3A0D023B-8353-4932-BE65-89BA97BC95E5}" type="datetimeFigureOut">
              <a:rPr lang="en-US" smtClean="0"/>
              <a:pPr/>
              <a:t>7/26/2019</a:t>
            </a:fld>
            <a:endParaRPr lang="en-US"/>
          </a:p>
        </p:txBody>
      </p:sp>
      <p:sp>
        <p:nvSpPr>
          <p:cNvPr id="5" name="Footer Placeholder 4"/>
          <p:cNvSpPr>
            <a:spLocks noGrp="1"/>
          </p:cNvSpPr>
          <p:nvPr>
            <p:ph type="ftr" sz="quarter" idx="3"/>
          </p:nvPr>
        </p:nvSpPr>
        <p:spPr>
          <a:xfrm>
            <a:off x="13933170" y="33900542"/>
            <a:ext cx="14196060" cy="1947333"/>
          </a:xfrm>
          <a:prstGeom prst="rect">
            <a:avLst/>
          </a:prstGeom>
        </p:spPr>
        <p:txBody>
          <a:bodyPr vert="horz" lIns="91440" tIns="45720" rIns="91440" bIns="45720" rtlCol="0" anchor="ctr"/>
          <a:lstStyle>
            <a:lvl1pPr algn="ctr">
              <a:defRPr sz="55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706570" y="33900542"/>
            <a:ext cx="9464040" cy="1947333"/>
          </a:xfrm>
          <a:prstGeom prst="rect">
            <a:avLst/>
          </a:prstGeom>
        </p:spPr>
        <p:txBody>
          <a:bodyPr vert="horz" lIns="91440" tIns="45720" rIns="91440" bIns="45720" rtlCol="0" anchor="ctr"/>
          <a:lstStyle>
            <a:lvl1pPr algn="r">
              <a:defRPr sz="5520">
                <a:solidFill>
                  <a:schemeClr val="tx1">
                    <a:tint val="75000"/>
                  </a:schemeClr>
                </a:solidFill>
              </a:defRPr>
            </a:lvl1pPr>
          </a:lstStyle>
          <a:p>
            <a:fld id="{ED76E95A-A097-4DEB-8A9D-BEDA3ABE9B7C}" type="slidenum">
              <a:rPr lang="en-US" smtClean="0"/>
              <a:pPr/>
              <a:t>‹#›</a:t>
            </a:fld>
            <a:endParaRPr lang="en-US"/>
          </a:p>
        </p:txBody>
      </p:sp>
    </p:spTree>
    <p:extLst>
      <p:ext uri="{BB962C8B-B14F-4D97-AF65-F5344CB8AC3E}">
        <p14:creationId xmlns:p14="http://schemas.microsoft.com/office/powerpoint/2010/main" val="165766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206240" rtl="0" eaLnBrk="1" latinLnBrk="0" hangingPunct="1">
        <a:lnSpc>
          <a:spcPct val="90000"/>
        </a:lnSpc>
        <a:spcBef>
          <a:spcPct val="0"/>
        </a:spcBef>
        <a:buNone/>
        <a:defRPr sz="20240" kern="1200">
          <a:solidFill>
            <a:schemeClr val="tx1"/>
          </a:solidFill>
          <a:latin typeface="+mj-lt"/>
          <a:ea typeface="+mj-ea"/>
          <a:cs typeface="+mj-cs"/>
        </a:defRPr>
      </a:lvl1pPr>
    </p:titleStyle>
    <p:bodyStyle>
      <a:lvl1pPr marL="1051560" indent="-1051560" algn="l" defTabSz="4206240" rtl="0" eaLnBrk="1" latinLnBrk="0" hangingPunct="1">
        <a:lnSpc>
          <a:spcPct val="90000"/>
        </a:lnSpc>
        <a:spcBef>
          <a:spcPts val="4600"/>
        </a:spcBef>
        <a:buFont typeface="Arial" panose="020B0604020202020204" pitchFamily="34" charset="0"/>
        <a:buChar char="•"/>
        <a:defRPr sz="12880" kern="1200">
          <a:solidFill>
            <a:schemeClr val="tx1"/>
          </a:solidFill>
          <a:latin typeface="+mn-lt"/>
          <a:ea typeface="+mn-ea"/>
          <a:cs typeface="+mn-cs"/>
        </a:defRPr>
      </a:lvl1pPr>
      <a:lvl2pPr marL="3154680" indent="-1051560" algn="l" defTabSz="4206240" rtl="0" eaLnBrk="1" latinLnBrk="0" hangingPunct="1">
        <a:lnSpc>
          <a:spcPct val="90000"/>
        </a:lnSpc>
        <a:spcBef>
          <a:spcPts val="2300"/>
        </a:spcBef>
        <a:buFont typeface="Arial" panose="020B0604020202020204" pitchFamily="34" charset="0"/>
        <a:buChar char="•"/>
        <a:defRPr sz="11040" kern="1200">
          <a:solidFill>
            <a:schemeClr val="tx1"/>
          </a:solidFill>
          <a:latin typeface="+mn-lt"/>
          <a:ea typeface="+mn-ea"/>
          <a:cs typeface="+mn-cs"/>
        </a:defRPr>
      </a:lvl2pPr>
      <a:lvl3pPr marL="5257800" indent="-1051560" algn="l" defTabSz="4206240" rtl="0" eaLnBrk="1" latinLnBrk="0" hangingPunct="1">
        <a:lnSpc>
          <a:spcPct val="90000"/>
        </a:lnSpc>
        <a:spcBef>
          <a:spcPts val="2300"/>
        </a:spcBef>
        <a:buFont typeface="Arial" panose="020B0604020202020204" pitchFamily="34" charset="0"/>
        <a:buChar char="•"/>
        <a:defRPr sz="9200" kern="1200">
          <a:solidFill>
            <a:schemeClr val="tx1"/>
          </a:solidFill>
          <a:latin typeface="+mn-lt"/>
          <a:ea typeface="+mn-ea"/>
          <a:cs typeface="+mn-cs"/>
        </a:defRPr>
      </a:lvl3pPr>
      <a:lvl4pPr marL="736092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4pPr>
      <a:lvl5pPr marL="946404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5pPr>
      <a:lvl6pPr marL="1156716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6pPr>
      <a:lvl7pPr marL="1367028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7pPr>
      <a:lvl8pPr marL="1577340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8pPr>
      <a:lvl9pPr marL="17876520" indent="-1051560" algn="l" defTabSz="4206240" rtl="0" eaLnBrk="1" latinLnBrk="0" hangingPunct="1">
        <a:lnSpc>
          <a:spcPct val="90000"/>
        </a:lnSpc>
        <a:spcBef>
          <a:spcPts val="2300"/>
        </a:spcBef>
        <a:buFont typeface="Arial" panose="020B0604020202020204" pitchFamily="34" charset="0"/>
        <a:buChar char="•"/>
        <a:defRPr sz="8280" kern="1200">
          <a:solidFill>
            <a:schemeClr val="tx1"/>
          </a:solidFill>
          <a:latin typeface="+mn-lt"/>
          <a:ea typeface="+mn-ea"/>
          <a:cs typeface="+mn-cs"/>
        </a:defRPr>
      </a:lvl9pPr>
    </p:bodyStyle>
    <p:otherStyle>
      <a:defPPr>
        <a:defRPr lang="en-US"/>
      </a:defPPr>
      <a:lvl1pPr marL="0" algn="l" defTabSz="4206240" rtl="0" eaLnBrk="1" latinLnBrk="0" hangingPunct="1">
        <a:defRPr sz="8280" kern="1200">
          <a:solidFill>
            <a:schemeClr val="tx1"/>
          </a:solidFill>
          <a:latin typeface="+mn-lt"/>
          <a:ea typeface="+mn-ea"/>
          <a:cs typeface="+mn-cs"/>
        </a:defRPr>
      </a:lvl1pPr>
      <a:lvl2pPr marL="2103120" algn="l" defTabSz="4206240" rtl="0" eaLnBrk="1" latinLnBrk="0" hangingPunct="1">
        <a:defRPr sz="8280" kern="1200">
          <a:solidFill>
            <a:schemeClr val="tx1"/>
          </a:solidFill>
          <a:latin typeface="+mn-lt"/>
          <a:ea typeface="+mn-ea"/>
          <a:cs typeface="+mn-cs"/>
        </a:defRPr>
      </a:lvl2pPr>
      <a:lvl3pPr marL="4206240" algn="l" defTabSz="4206240" rtl="0" eaLnBrk="1" latinLnBrk="0" hangingPunct="1">
        <a:defRPr sz="8280" kern="1200">
          <a:solidFill>
            <a:schemeClr val="tx1"/>
          </a:solidFill>
          <a:latin typeface="+mn-lt"/>
          <a:ea typeface="+mn-ea"/>
          <a:cs typeface="+mn-cs"/>
        </a:defRPr>
      </a:lvl3pPr>
      <a:lvl4pPr marL="6309360" algn="l" defTabSz="4206240" rtl="0" eaLnBrk="1" latinLnBrk="0" hangingPunct="1">
        <a:defRPr sz="8280" kern="1200">
          <a:solidFill>
            <a:schemeClr val="tx1"/>
          </a:solidFill>
          <a:latin typeface="+mn-lt"/>
          <a:ea typeface="+mn-ea"/>
          <a:cs typeface="+mn-cs"/>
        </a:defRPr>
      </a:lvl4pPr>
      <a:lvl5pPr marL="8412480" algn="l" defTabSz="4206240" rtl="0" eaLnBrk="1" latinLnBrk="0" hangingPunct="1">
        <a:defRPr sz="8280" kern="1200">
          <a:solidFill>
            <a:schemeClr val="tx1"/>
          </a:solidFill>
          <a:latin typeface="+mn-lt"/>
          <a:ea typeface="+mn-ea"/>
          <a:cs typeface="+mn-cs"/>
        </a:defRPr>
      </a:lvl5pPr>
      <a:lvl6pPr marL="10515600" algn="l" defTabSz="4206240" rtl="0" eaLnBrk="1" latinLnBrk="0" hangingPunct="1">
        <a:defRPr sz="8280" kern="1200">
          <a:solidFill>
            <a:schemeClr val="tx1"/>
          </a:solidFill>
          <a:latin typeface="+mn-lt"/>
          <a:ea typeface="+mn-ea"/>
          <a:cs typeface="+mn-cs"/>
        </a:defRPr>
      </a:lvl6pPr>
      <a:lvl7pPr marL="12618720" algn="l" defTabSz="4206240" rtl="0" eaLnBrk="1" latinLnBrk="0" hangingPunct="1">
        <a:defRPr sz="8280" kern="1200">
          <a:solidFill>
            <a:schemeClr val="tx1"/>
          </a:solidFill>
          <a:latin typeface="+mn-lt"/>
          <a:ea typeface="+mn-ea"/>
          <a:cs typeface="+mn-cs"/>
        </a:defRPr>
      </a:lvl7pPr>
      <a:lvl8pPr marL="14721840" algn="l" defTabSz="4206240" rtl="0" eaLnBrk="1" latinLnBrk="0" hangingPunct="1">
        <a:defRPr sz="8280" kern="1200">
          <a:solidFill>
            <a:schemeClr val="tx1"/>
          </a:solidFill>
          <a:latin typeface="+mn-lt"/>
          <a:ea typeface="+mn-ea"/>
          <a:cs typeface="+mn-cs"/>
        </a:defRPr>
      </a:lvl8pPr>
      <a:lvl9pPr marL="16824960" algn="l" defTabSz="4206240" rtl="0" eaLnBrk="1" latinLnBrk="0" hangingPunct="1">
        <a:defRPr sz="82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3300"/>
        </a:solidFill>
        <a:effectLst/>
      </p:bgPr>
    </p:bg>
    <p:spTree>
      <p:nvGrpSpPr>
        <p:cNvPr id="1" name=""/>
        <p:cNvGrpSpPr/>
        <p:nvPr/>
      </p:nvGrpSpPr>
      <p:grpSpPr>
        <a:xfrm>
          <a:off x="0" y="0"/>
          <a:ext cx="0" cy="0"/>
          <a:chOff x="0" y="0"/>
          <a:chExt cx="0" cy="0"/>
        </a:xfrm>
      </p:grpSpPr>
      <p:sp>
        <p:nvSpPr>
          <p:cNvPr id="8" name="TextBox 7"/>
          <p:cNvSpPr txBox="1"/>
          <p:nvPr/>
        </p:nvSpPr>
        <p:spPr>
          <a:xfrm>
            <a:off x="1828800" y="5486400"/>
            <a:ext cx="38404800" cy="29260800"/>
          </a:xfrm>
          <a:prstGeom prst="rect">
            <a:avLst/>
          </a:prstGeom>
          <a:solidFill>
            <a:schemeClr val="accent4">
              <a:lumMod val="40000"/>
              <a:lumOff val="60000"/>
            </a:schemeClr>
          </a:solidFill>
          <a:ln w="38100">
            <a:noFill/>
          </a:ln>
          <a:effectLst>
            <a:softEdge rad="190500"/>
          </a:effectLst>
        </p:spPr>
        <p:txBody>
          <a:bodyPr wrap="square" rtlCol="0">
            <a:spAutoFit/>
          </a:bodyPr>
          <a:lstStyle/>
          <a:p>
            <a:endParaRPr lang="en-US" dirty="0"/>
          </a:p>
        </p:txBody>
      </p:sp>
      <p:sp>
        <p:nvSpPr>
          <p:cNvPr id="9" name="TextBox 8"/>
          <p:cNvSpPr txBox="1">
            <a:spLocks/>
          </p:cNvSpPr>
          <p:nvPr/>
        </p:nvSpPr>
        <p:spPr>
          <a:xfrm>
            <a:off x="1828800" y="457200"/>
            <a:ext cx="25511760" cy="4832092"/>
          </a:xfrm>
          <a:prstGeom prst="rect">
            <a:avLst/>
          </a:prstGeom>
          <a:noFill/>
        </p:spPr>
        <p:txBody>
          <a:bodyPr wrap="square" rtlCol="0">
            <a:spAutoFit/>
          </a:bodyPr>
          <a:lstStyle/>
          <a:p>
            <a:r>
              <a:rPr lang="en-US" sz="11000" dirty="0" smtClean="0">
                <a:solidFill>
                  <a:srgbClr val="FFE699"/>
                </a:solidFill>
                <a:latin typeface="Tahoma" panose="020B0604030504040204" pitchFamily="34" charset="0"/>
                <a:ea typeface="Tahoma" panose="020B0604030504040204" pitchFamily="34" charset="0"/>
                <a:cs typeface="Tahoma" panose="020B0604030504040204" pitchFamily="34" charset="0"/>
              </a:rPr>
              <a:t>Characterization of Natural Waters at the </a:t>
            </a:r>
          </a:p>
          <a:p>
            <a:r>
              <a:rPr lang="en-US" sz="11000" dirty="0" smtClean="0">
                <a:solidFill>
                  <a:srgbClr val="FFE699"/>
                </a:solidFill>
                <a:latin typeface="Tahoma" panose="020B0604030504040204" pitchFamily="34" charset="0"/>
                <a:ea typeface="Tahoma" panose="020B0604030504040204" pitchFamily="34" charset="0"/>
                <a:cs typeface="Tahoma" panose="020B0604030504040204" pitchFamily="34" charset="0"/>
              </a:rPr>
              <a:t>Sanford Underground Research Facility</a:t>
            </a:r>
          </a:p>
          <a:p>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Logan Smith</a:t>
            </a:r>
            <a:r>
              <a:rPr lang="en-US" sz="4400" baseline="30000" dirty="0" smtClean="0">
                <a:solidFill>
                  <a:srgbClr val="FFE699"/>
                </a:solidFill>
                <a:latin typeface="Tahoma" panose="020B0604030504040204" pitchFamily="34" charset="0"/>
                <a:ea typeface="Tahoma" panose="020B0604030504040204" pitchFamily="34" charset="0"/>
                <a:cs typeface="Tahoma" panose="020B0604030504040204" pitchFamily="34" charset="0"/>
              </a:rPr>
              <a:t>1</a:t>
            </a:r>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 Katrina H Jensen</a:t>
            </a:r>
            <a:r>
              <a:rPr lang="en-US" sz="4400" baseline="30000" dirty="0" smtClean="0">
                <a:solidFill>
                  <a:srgbClr val="FFE699"/>
                </a:solidFill>
                <a:latin typeface="Tahoma" panose="020B0604030504040204" pitchFamily="34" charset="0"/>
                <a:ea typeface="Tahoma" panose="020B0604030504040204" pitchFamily="34" charset="0"/>
                <a:cs typeface="Tahoma" panose="020B0604030504040204" pitchFamily="34" charset="0"/>
              </a:rPr>
              <a:t>2</a:t>
            </a:r>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 </a:t>
            </a:r>
            <a:r>
              <a:rPr lang="en-US" sz="4400" dirty="0">
                <a:solidFill>
                  <a:srgbClr val="FFE699"/>
                </a:solidFill>
                <a:latin typeface="Tahoma" panose="020B0604030504040204" pitchFamily="34" charset="0"/>
                <a:ea typeface="Tahoma" panose="020B0604030504040204" pitchFamily="34" charset="0"/>
                <a:cs typeface="Tahoma" panose="020B0604030504040204" pitchFamily="34" charset="0"/>
              </a:rPr>
              <a:t>Michael </a:t>
            </a:r>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Zehfus</a:t>
            </a:r>
            <a:r>
              <a:rPr lang="en-US" sz="4400" baseline="30000" dirty="0">
                <a:solidFill>
                  <a:srgbClr val="FFE699"/>
                </a:solidFill>
                <a:latin typeface="Tahoma" panose="020B0604030504040204" pitchFamily="34" charset="0"/>
                <a:ea typeface="Tahoma" panose="020B0604030504040204" pitchFamily="34" charset="0"/>
                <a:cs typeface="Tahoma" panose="020B0604030504040204" pitchFamily="34" charset="0"/>
              </a:rPr>
              <a:t>2</a:t>
            </a:r>
            <a:endParaRPr lang="en-US" sz="4400" dirty="0">
              <a:solidFill>
                <a:srgbClr val="FFE699"/>
              </a:solidFill>
              <a:latin typeface="Tahoma" panose="020B0604030504040204" pitchFamily="34" charset="0"/>
              <a:ea typeface="Tahoma" panose="020B0604030504040204" pitchFamily="34" charset="0"/>
              <a:cs typeface="Tahoma" panose="020B0604030504040204" pitchFamily="34" charset="0"/>
            </a:endParaRPr>
          </a:p>
          <a:p>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1-South Dakota State University, 2-Black Hills State University</a:t>
            </a:r>
          </a:p>
        </p:txBody>
      </p:sp>
      <p:sp>
        <p:nvSpPr>
          <p:cNvPr id="11" name="TextBox 10"/>
          <p:cNvSpPr txBox="1"/>
          <p:nvPr/>
        </p:nvSpPr>
        <p:spPr>
          <a:xfrm>
            <a:off x="2468880" y="6126474"/>
            <a:ext cx="37033200" cy="3657600"/>
          </a:xfrm>
          <a:prstGeom prst="rect">
            <a:avLst/>
          </a:prstGeom>
          <a:solidFill>
            <a:srgbClr val="663300"/>
          </a:solidFill>
          <a:ln>
            <a:noFill/>
          </a:ln>
          <a:effectLst>
            <a:softEdge rad="95250"/>
          </a:effectLst>
        </p:spPr>
        <p:txBody>
          <a:bodyPr wrap="square" lIns="457200" tIns="228600" rIns="457200" bIns="228600" rtlCol="0">
            <a:spAutoFit/>
          </a:bodyPr>
          <a:lstStyle/>
          <a:p>
            <a:pPr algn="ctr"/>
            <a:r>
              <a:rPr lang="en-US" sz="4400" b="1" dirty="0" smtClean="0">
                <a:solidFill>
                  <a:srgbClr val="FFE699"/>
                </a:solidFill>
                <a:latin typeface="Tahoma" panose="020B0604030504040204" pitchFamily="34" charset="0"/>
                <a:ea typeface="Tahoma" panose="020B0604030504040204" pitchFamily="34" charset="0"/>
                <a:cs typeface="Tahoma" panose="020B0604030504040204" pitchFamily="34" charset="0"/>
              </a:rPr>
              <a:t>Introduction</a:t>
            </a:r>
          </a:p>
          <a:p>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The Sanford Underground Research Facility, formerly the </a:t>
            </a:r>
            <a:r>
              <a:rPr lang="en-US" sz="3500" dirty="0" err="1"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Homestake</a:t>
            </a:r>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 Gold Mine, is located in Lead, SD, and several experiments in the fields of physics, geology, and biology have found homes in its deep-underground environment. The facility accumulates large amounts of natural water that must be continuously directed to and pumped from the lower levels to prevent flooding. Detailed analyses of water samples taken at sites throughout the facility can provide insight as to how the water may be flowing as well as data of use to biologists attempting to characterize unique lifeforms living at or around these sites. This study examines 13 samples taken at or around the 1700’ and 4850’ levels of the facility and provides temperature, pH, and solute data</a:t>
            </a:r>
            <a:r>
              <a:rPr lang="en-US" sz="3500" dirty="0">
                <a:solidFill>
                  <a:srgbClr val="FFE699"/>
                </a:solidFill>
                <a:latin typeface="Baskerville Old Face" panose="02020602080505020303" pitchFamily="18" charset="0"/>
                <a:ea typeface="Tahoma" panose="020B0604030504040204" pitchFamily="34" charset="0"/>
                <a:cs typeface="Tahoma" panose="020B0604030504040204" pitchFamily="34" charset="0"/>
              </a:rPr>
              <a:t>. </a:t>
            </a:r>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EPA </a:t>
            </a:r>
            <a:r>
              <a:rPr lang="en-US" sz="3500" dirty="0">
                <a:solidFill>
                  <a:srgbClr val="FFE699"/>
                </a:solidFill>
                <a:latin typeface="Baskerville Old Face" panose="02020602080505020303" pitchFamily="18" charset="0"/>
                <a:ea typeface="Tahoma" panose="020B0604030504040204" pitchFamily="34" charset="0"/>
                <a:cs typeface="Tahoma" panose="020B0604030504040204" pitchFamily="34" charset="0"/>
              </a:rPr>
              <a:t>sampling </a:t>
            </a:r>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guidelines were employed.</a:t>
            </a:r>
            <a:endParaRPr lang="en-US" sz="3500" dirty="0">
              <a:solidFill>
                <a:srgbClr val="FFE699"/>
              </a:solidFill>
              <a:latin typeface="Baskerville Old Face" panose="02020602080505020303" pitchFamily="18" charset="0"/>
              <a:ea typeface="Tahoma" panose="020B0604030504040204" pitchFamily="34" charset="0"/>
              <a:cs typeface="Tahoma" panose="020B060403050404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741445471"/>
              </p:ext>
            </p:extLst>
          </p:nvPr>
        </p:nvGraphicFramePr>
        <p:xfrm>
          <a:off x="2468880" y="23774400"/>
          <a:ext cx="12344400" cy="7315198"/>
        </p:xfrm>
        <a:graphic>
          <a:graphicData uri="http://schemas.openxmlformats.org/drawingml/2006/table">
            <a:tbl>
              <a:tblPr firstRow="1" bandRow="1">
                <a:tableStyleId>{073A0DAA-6AF3-43AB-8588-CEC1D06C72B9}</a:tableStyleId>
              </a:tblPr>
              <a:tblGrid>
                <a:gridCol w="6172200"/>
                <a:gridCol w="6172200"/>
              </a:tblGrid>
              <a:tr h="1143947">
                <a:tc gridSpan="2">
                  <a:txBody>
                    <a:bodyPr/>
                    <a:lstStyle/>
                    <a:p>
                      <a:pPr algn="ctr"/>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Method</a:t>
                      </a:r>
                      <a:r>
                        <a:rPr lang="en-US" sz="4400" baseline="0" dirty="0" smtClean="0">
                          <a:solidFill>
                            <a:srgbClr val="FFE699"/>
                          </a:solidFill>
                          <a:latin typeface="Tahoma" panose="020B0604030504040204" pitchFamily="34" charset="0"/>
                          <a:ea typeface="Tahoma" panose="020B0604030504040204" pitchFamily="34" charset="0"/>
                          <a:cs typeface="Tahoma" panose="020B0604030504040204" pitchFamily="34" charset="0"/>
                        </a:rPr>
                        <a:t> Summary</a:t>
                      </a:r>
                      <a:endParaRPr lang="en-US" sz="44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endParaRPr lang="en-US" dirty="0"/>
                    </a:p>
                  </a:txBody>
                  <a:tcPr/>
                </a:tc>
              </a:tr>
              <a:tr h="784192">
                <a:tc>
                  <a:txBody>
                    <a:bodyPr/>
                    <a:lstStyle/>
                    <a:p>
                      <a:r>
                        <a:rPr lang="en-US" sz="3500" dirty="0" smtClean="0">
                          <a:latin typeface="Baskerville Old Face" panose="02020602080505020303" pitchFamily="18" charset="0"/>
                        </a:rPr>
                        <a:t>Temperature</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Temperature</a:t>
                      </a:r>
                      <a:r>
                        <a:rPr lang="en-US" sz="3500" baseline="0" dirty="0" smtClean="0">
                          <a:latin typeface="Baskerville Old Face" panose="02020602080505020303" pitchFamily="18" charset="0"/>
                        </a:rPr>
                        <a:t> Probe</a:t>
                      </a:r>
                      <a:r>
                        <a:rPr lang="en-US" sz="3500" baseline="30000" dirty="0" smtClean="0">
                          <a:latin typeface="Baskerville Old Face" panose="02020602080505020303" pitchFamily="18" charset="0"/>
                        </a:rPr>
                        <a:t>1</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84192">
                <a:tc>
                  <a:txBody>
                    <a:bodyPr/>
                    <a:lstStyle/>
                    <a:p>
                      <a:r>
                        <a:rPr lang="en-US" sz="3500" dirty="0" smtClean="0">
                          <a:latin typeface="Baskerville Old Face" panose="02020602080505020303" pitchFamily="18" charset="0"/>
                        </a:rPr>
                        <a:t>Total</a:t>
                      </a:r>
                      <a:r>
                        <a:rPr lang="en-US" sz="3500" baseline="0" dirty="0" smtClean="0">
                          <a:latin typeface="Baskerville Old Face" panose="02020602080505020303" pitchFamily="18" charset="0"/>
                        </a:rPr>
                        <a:t> Dissolved Solids</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Conductivity Probe</a:t>
                      </a:r>
                      <a:r>
                        <a:rPr lang="en-US" sz="3500" baseline="30000" dirty="0" smtClean="0">
                          <a:latin typeface="Baskerville Old Face" panose="02020602080505020303" pitchFamily="18" charset="0"/>
                        </a:rPr>
                        <a:t>1</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84192">
                <a:tc>
                  <a:txBody>
                    <a:bodyPr/>
                    <a:lstStyle/>
                    <a:p>
                      <a:r>
                        <a:rPr lang="en-US" sz="3500" dirty="0" smtClean="0">
                          <a:latin typeface="Baskerville Old Face" panose="02020602080505020303" pitchFamily="18" charset="0"/>
                        </a:rPr>
                        <a:t>pH,</a:t>
                      </a:r>
                      <a:r>
                        <a:rPr lang="en-US" sz="3500" baseline="0" dirty="0" smtClean="0">
                          <a:latin typeface="Baskerville Old Face" panose="02020602080505020303" pitchFamily="18" charset="0"/>
                        </a:rPr>
                        <a:t> NH</a:t>
                      </a:r>
                      <a:r>
                        <a:rPr lang="en-US" sz="3500" baseline="-25000" dirty="0" smtClean="0">
                          <a:latin typeface="Baskerville Old Face" panose="02020602080505020303" pitchFamily="18" charset="0"/>
                        </a:rPr>
                        <a:t>4</a:t>
                      </a:r>
                      <a:r>
                        <a:rPr lang="en-US" sz="3500" baseline="30000" dirty="0" smtClean="0">
                          <a:latin typeface="Baskerville Old Face" panose="02020602080505020303" pitchFamily="18" charset="0"/>
                        </a:rPr>
                        <a:t>+</a:t>
                      </a:r>
                      <a:endParaRPr lang="en-US" sz="3500" baseline="300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Ion-selective</a:t>
                      </a:r>
                      <a:r>
                        <a:rPr lang="en-US" sz="3500" baseline="0" dirty="0" smtClean="0">
                          <a:latin typeface="Baskerville Old Face" panose="02020602080505020303" pitchFamily="18" charset="0"/>
                        </a:rPr>
                        <a:t> Electrode</a:t>
                      </a:r>
                      <a:r>
                        <a:rPr lang="en-US" sz="3500" baseline="30000" dirty="0" smtClean="0">
                          <a:latin typeface="Baskerville Old Face" panose="02020602080505020303" pitchFamily="18" charset="0"/>
                        </a:rPr>
                        <a:t>1</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84192">
                <a:tc>
                  <a:txBody>
                    <a:bodyPr/>
                    <a:lstStyle/>
                    <a:p>
                      <a:pPr marL="0" marR="0" lvl="0" indent="0" algn="l" defTabSz="4206240" rtl="0" eaLnBrk="1" fontAlgn="auto" latinLnBrk="0" hangingPunct="1">
                        <a:lnSpc>
                          <a:spcPct val="100000"/>
                        </a:lnSpc>
                        <a:spcBef>
                          <a:spcPts val="0"/>
                        </a:spcBef>
                        <a:spcAft>
                          <a:spcPts val="0"/>
                        </a:spcAft>
                        <a:buClrTx/>
                        <a:buSzTx/>
                        <a:buFontTx/>
                        <a:buNone/>
                        <a:tabLst/>
                        <a:defRPr/>
                      </a:pPr>
                      <a:r>
                        <a:rPr lang="en-US" sz="3500" dirty="0" smtClean="0">
                          <a:latin typeface="Baskerville Old Face" panose="02020602080505020303" pitchFamily="18" charset="0"/>
                        </a:rPr>
                        <a:t>NO</a:t>
                      </a:r>
                      <a:r>
                        <a:rPr lang="en-US" sz="3500" baseline="-25000" dirty="0" smtClean="0">
                          <a:latin typeface="Baskerville Old Face" panose="02020602080505020303" pitchFamily="18" charset="0"/>
                        </a:rPr>
                        <a:t>3</a:t>
                      </a:r>
                      <a:r>
                        <a:rPr lang="en-US" sz="3500" baseline="30000" dirty="0" smtClean="0">
                          <a:latin typeface="Baskerville Old Face" panose="02020602080505020303" pitchFamily="18" charset="0"/>
                        </a:rPr>
                        <a:t>-</a:t>
                      </a:r>
                      <a:r>
                        <a:rPr lang="en-US" sz="3500" dirty="0" smtClean="0">
                          <a:latin typeface="Baskerville Old Face" panose="02020602080505020303" pitchFamily="18" charset="0"/>
                        </a:rPr>
                        <a:t>,</a:t>
                      </a:r>
                      <a:r>
                        <a:rPr lang="en-US" sz="3500" b="0" dirty="0" smtClean="0">
                          <a:latin typeface="Baskerville Old Face" panose="02020602080505020303" pitchFamily="18" charset="0"/>
                        </a:rPr>
                        <a:t> SO</a:t>
                      </a:r>
                      <a:r>
                        <a:rPr lang="en-US" sz="3500" b="0" baseline="-25000" dirty="0" smtClean="0">
                          <a:latin typeface="Baskerville Old Face" panose="02020602080505020303" pitchFamily="18" charset="0"/>
                        </a:rPr>
                        <a:t>4</a:t>
                      </a:r>
                      <a:r>
                        <a:rPr lang="en-US" sz="3500" b="0" baseline="30000" dirty="0" smtClean="0">
                          <a:latin typeface="Baskerville Old Face" panose="02020602080505020303" pitchFamily="18" charset="0"/>
                        </a:rPr>
                        <a:t>2-</a:t>
                      </a: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UV-Visible</a:t>
                      </a:r>
                      <a:r>
                        <a:rPr lang="en-US" sz="3500" baseline="0" dirty="0" smtClean="0">
                          <a:latin typeface="Baskerville Old Face" panose="02020602080505020303" pitchFamily="18" charset="0"/>
                        </a:rPr>
                        <a:t> Spectroscopy</a:t>
                      </a:r>
                      <a:r>
                        <a:rPr lang="en-US" sz="3500" baseline="30000" dirty="0" smtClean="0">
                          <a:latin typeface="Baskerville Old Face" panose="02020602080505020303" pitchFamily="18" charset="0"/>
                        </a:rPr>
                        <a:t>2</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84192">
                <a:tc>
                  <a:txBody>
                    <a:bodyPr/>
                    <a:lstStyle/>
                    <a:p>
                      <a:r>
                        <a:rPr lang="en-US" sz="3500" dirty="0" smtClean="0">
                          <a:latin typeface="Baskerville Old Face" panose="02020602080505020303" pitchFamily="18" charset="0"/>
                        </a:rPr>
                        <a:t>Alkalinity,</a:t>
                      </a:r>
                      <a:r>
                        <a:rPr lang="en-US" sz="3500" baseline="0" dirty="0" smtClean="0">
                          <a:latin typeface="Baskerville Old Face" panose="02020602080505020303" pitchFamily="18" charset="0"/>
                        </a:rPr>
                        <a:t> Cl</a:t>
                      </a:r>
                      <a:r>
                        <a:rPr lang="en-US" sz="3500" baseline="30000" dirty="0" smtClean="0">
                          <a:latin typeface="Baskerville Old Face" panose="02020602080505020303" pitchFamily="18" charset="0"/>
                        </a:rPr>
                        <a:t>-</a:t>
                      </a:r>
                      <a:endParaRPr lang="en-US" sz="3500" baseline="300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Titration</a:t>
                      </a:r>
                      <a:r>
                        <a:rPr lang="en-US" sz="3500" baseline="30000" dirty="0" smtClean="0">
                          <a:latin typeface="Baskerville Old Face" panose="02020602080505020303" pitchFamily="18" charset="0"/>
                        </a:rPr>
                        <a:t>1, 2</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84192">
                <a:tc>
                  <a:txBody>
                    <a:bodyPr/>
                    <a:lstStyle/>
                    <a:p>
                      <a:r>
                        <a:rPr lang="en-US" sz="3500" dirty="0" smtClean="0">
                          <a:latin typeface="Baskerville Old Face" panose="02020602080505020303" pitchFamily="18" charset="0"/>
                        </a:rPr>
                        <a:t>Ca,</a:t>
                      </a:r>
                      <a:r>
                        <a:rPr lang="en-US" sz="3500" i="0" baseline="0" dirty="0" smtClean="0">
                          <a:latin typeface="Baskerville Old Face" panose="02020602080505020303" pitchFamily="18" charset="0"/>
                        </a:rPr>
                        <a:t> K, Mg, Na</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Flame Atomic Absorbance</a:t>
                      </a:r>
                      <a:r>
                        <a:rPr lang="en-US" sz="3500" baseline="30000" dirty="0" smtClean="0">
                          <a:latin typeface="Baskerville Old Face" panose="02020602080505020303" pitchFamily="18" charset="0"/>
                        </a:rPr>
                        <a:t>2</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1466099">
                <a:tc>
                  <a:txBody>
                    <a:bodyPr/>
                    <a:lstStyle/>
                    <a:p>
                      <a:r>
                        <a:rPr lang="en-US" sz="3500" dirty="0" smtClean="0">
                          <a:latin typeface="Baskerville Old Face" panose="02020602080505020303" pitchFamily="18" charset="0"/>
                        </a:rPr>
                        <a:t>Ag, As, Ba, Cr, Cu, Hg, </a:t>
                      </a:r>
                      <a:r>
                        <a:rPr lang="en-US" sz="3500" dirty="0" err="1" smtClean="0">
                          <a:latin typeface="Baskerville Old Face" panose="02020602080505020303" pitchFamily="18" charset="0"/>
                        </a:rPr>
                        <a:t>Mn</a:t>
                      </a:r>
                      <a:r>
                        <a:rPr lang="en-US" sz="3500" dirty="0" smtClean="0">
                          <a:latin typeface="Baskerville Old Face" panose="02020602080505020303" pitchFamily="18" charset="0"/>
                        </a:rPr>
                        <a:t>, Ni, Sb, Se, Tl, V, Y</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r>
                        <a:rPr lang="en-US" sz="3500" dirty="0" smtClean="0">
                          <a:latin typeface="Baskerville Old Face" panose="02020602080505020303" pitchFamily="18" charset="0"/>
                        </a:rPr>
                        <a:t>Inductively</a:t>
                      </a:r>
                      <a:r>
                        <a:rPr lang="en-US" sz="3500" baseline="0" dirty="0" smtClean="0">
                          <a:latin typeface="Baskerville Old Face" panose="02020602080505020303" pitchFamily="18" charset="0"/>
                        </a:rPr>
                        <a:t>-coupled Mass Spectrometry</a:t>
                      </a:r>
                      <a:r>
                        <a:rPr lang="en-US" sz="3500" baseline="30000" dirty="0" smtClean="0">
                          <a:latin typeface="Baskerville Old Face" panose="02020602080505020303" pitchFamily="18" charset="0"/>
                        </a:rPr>
                        <a:t>2</a:t>
                      </a:r>
                      <a:endParaRPr lang="en-US" sz="3500" dirty="0">
                        <a:latin typeface="Baskerville Old Face" panose="02020602080505020303" pitchFamily="18"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23311857"/>
              </p:ext>
            </p:extLst>
          </p:nvPr>
        </p:nvGraphicFramePr>
        <p:xfrm>
          <a:off x="2468880" y="10241281"/>
          <a:ext cx="37033194" cy="13061534"/>
        </p:xfrm>
        <a:graphic>
          <a:graphicData uri="http://schemas.openxmlformats.org/drawingml/2006/table">
            <a:tbl>
              <a:tblPr firstRow="1" bandRow="1">
                <a:tableStyleId>{073A0DAA-6AF3-43AB-8588-CEC1D06C72B9}</a:tableStyleId>
              </a:tblPr>
              <a:tblGrid>
                <a:gridCol w="2645230"/>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gridCol w="1322614"/>
              </a:tblGrid>
              <a:tr h="1139406">
                <a:tc gridSpan="27">
                  <a:txBody>
                    <a:bodyPr/>
                    <a:lstStyle/>
                    <a:p>
                      <a:pPr algn="ctr"/>
                      <a:r>
                        <a:rPr lang="en-US" sz="4400" dirty="0" smtClean="0">
                          <a:solidFill>
                            <a:srgbClr val="FFE699"/>
                          </a:solidFill>
                          <a:latin typeface="Tahoma" panose="020B0604030504040204" pitchFamily="34" charset="0"/>
                          <a:ea typeface="Tahoma" panose="020B0604030504040204" pitchFamily="34" charset="0"/>
                          <a:cs typeface="Tahoma" panose="020B0604030504040204" pitchFamily="34" charset="0"/>
                        </a:rPr>
                        <a:t>Data</a:t>
                      </a:r>
                      <a:endParaRPr lang="en-US" sz="44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pPr algn="ctr"/>
                      <a:endParaRPr lang="en-US" sz="7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5133">
                <a:tc>
                  <a:txBody>
                    <a:bodyPr/>
                    <a:lstStyle/>
                    <a:p>
                      <a:pPr algn="ct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T</a:t>
                      </a:r>
                      <a:r>
                        <a:rPr lang="en-US" sz="3500" b="1" baseline="-25000" dirty="0" smtClean="0">
                          <a:latin typeface="Baskerville Old Face" panose="02020602080505020303" pitchFamily="18" charset="0"/>
                        </a:rPr>
                        <a:t>W</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TDS</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pH</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marL="0" marR="0" lvl="0" indent="0" algn="ctr" defTabSz="4206240" rtl="0" eaLnBrk="1" fontAlgn="auto" latinLnBrk="0" hangingPunct="1">
                        <a:lnSpc>
                          <a:spcPct val="100000"/>
                        </a:lnSpc>
                        <a:spcBef>
                          <a:spcPts val="0"/>
                        </a:spcBef>
                        <a:spcAft>
                          <a:spcPts val="0"/>
                        </a:spcAft>
                        <a:buClrTx/>
                        <a:buSzTx/>
                        <a:buFontTx/>
                        <a:buNone/>
                        <a:tabLst/>
                        <a:defRPr/>
                      </a:pPr>
                      <a:r>
                        <a:rPr lang="en-US" sz="3500" b="1" baseline="0" dirty="0" smtClean="0">
                          <a:latin typeface="Baskerville Old Face" panose="02020602080505020303" pitchFamily="18" charset="0"/>
                        </a:rPr>
                        <a:t>Cl</a:t>
                      </a:r>
                      <a:r>
                        <a:rPr lang="en-US" sz="3500" b="1" baseline="30000" dirty="0" smtClean="0">
                          <a:latin typeface="Baskerville Old Face" panose="02020602080505020303" pitchFamily="18" charset="0"/>
                        </a:rPr>
                        <a:t>-</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marL="0" marR="0" lvl="0" indent="0" algn="ctr" defTabSz="4206240" rtl="0" eaLnBrk="1" fontAlgn="auto" latinLnBrk="0" hangingPunct="1">
                        <a:lnSpc>
                          <a:spcPct val="100000"/>
                        </a:lnSpc>
                        <a:spcBef>
                          <a:spcPts val="0"/>
                        </a:spcBef>
                        <a:spcAft>
                          <a:spcPts val="0"/>
                        </a:spcAft>
                        <a:buClrTx/>
                        <a:buSzTx/>
                        <a:buFontTx/>
                        <a:buNone/>
                        <a:tabLst/>
                        <a:defRPr/>
                      </a:pPr>
                      <a:r>
                        <a:rPr lang="en-US" sz="3500" b="1" baseline="0" dirty="0" smtClean="0">
                          <a:latin typeface="Baskerville Old Face" panose="02020602080505020303" pitchFamily="18" charset="0"/>
                        </a:rPr>
                        <a:t>NH</a:t>
                      </a:r>
                      <a:r>
                        <a:rPr lang="en-US" sz="3500" b="1" baseline="-25000" dirty="0" smtClean="0">
                          <a:latin typeface="Baskerville Old Face" panose="02020602080505020303" pitchFamily="18" charset="0"/>
                        </a:rPr>
                        <a:t>4</a:t>
                      </a:r>
                      <a:r>
                        <a:rPr lang="en-US" sz="3500" b="1" baseline="30000" dirty="0" smtClean="0">
                          <a:latin typeface="Baskerville Old Face" panose="02020602080505020303" pitchFamily="18" charset="0"/>
                        </a:rPr>
                        <a:t>+</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NO</a:t>
                      </a:r>
                      <a:r>
                        <a:rPr lang="en-US" sz="3500" b="1" baseline="-25000" dirty="0" smtClean="0">
                          <a:latin typeface="Baskerville Old Face" panose="02020602080505020303" pitchFamily="18" charset="0"/>
                        </a:rPr>
                        <a:t>3</a:t>
                      </a:r>
                      <a:r>
                        <a:rPr lang="en-US" sz="3500" b="1" baseline="30000" dirty="0" smtClean="0">
                          <a:latin typeface="Baskerville Old Face" panose="02020602080505020303" pitchFamily="18" charset="0"/>
                        </a:rPr>
                        <a:t>-</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SO</a:t>
                      </a:r>
                      <a:r>
                        <a:rPr lang="en-US" sz="3500" b="1" baseline="-25000" dirty="0" smtClean="0">
                          <a:latin typeface="Baskerville Old Face" panose="02020602080505020303" pitchFamily="18" charset="0"/>
                        </a:rPr>
                        <a:t>4</a:t>
                      </a:r>
                      <a:r>
                        <a:rPr lang="en-US" sz="3500" b="1" baseline="30000" dirty="0" smtClean="0">
                          <a:latin typeface="Baskerville Old Face" panose="02020602080505020303" pitchFamily="18" charset="0"/>
                        </a:rPr>
                        <a:t>2-</a:t>
                      </a:r>
                      <a:endParaRPr lang="en-US" sz="3500" b="1" baseline="300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marL="0" marR="0" lvl="0" indent="0" algn="ctr" defTabSz="4206240" rtl="0" eaLnBrk="1" fontAlgn="auto" latinLnBrk="0" hangingPunct="1">
                        <a:lnSpc>
                          <a:spcPct val="100000"/>
                        </a:lnSpc>
                        <a:spcBef>
                          <a:spcPts val="0"/>
                        </a:spcBef>
                        <a:spcAft>
                          <a:spcPts val="0"/>
                        </a:spcAft>
                        <a:buClrTx/>
                        <a:buSzTx/>
                        <a:buFontTx/>
                        <a:buNone/>
                        <a:tabLst/>
                        <a:defRPr/>
                      </a:pPr>
                      <a:r>
                        <a:rPr lang="en-US" sz="3500" b="1" baseline="0" dirty="0" err="1" smtClean="0">
                          <a:latin typeface="Baskerville Old Face" panose="02020602080505020303" pitchFamily="18" charset="0"/>
                        </a:rPr>
                        <a:t>Alk</a:t>
                      </a:r>
                      <a:endParaRPr lang="en-US" sz="3500" b="1" baseline="30000" dirty="0" smtClean="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Ca</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Mg</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i="1" dirty="0" smtClean="0">
                          <a:latin typeface="Baskerville Old Face" panose="02020602080505020303" pitchFamily="18" charset="0"/>
                        </a:rPr>
                        <a:t>GH</a:t>
                      </a:r>
                      <a:endParaRPr lang="en-US" sz="3500" b="1" i="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K</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b="1" dirty="0" smtClean="0">
                          <a:latin typeface="Baskerville Old Face" panose="02020602080505020303" pitchFamily="18" charset="0"/>
                        </a:rPr>
                        <a:t>Na</a:t>
                      </a:r>
                      <a:endParaRPr lang="en-US" sz="3500" b="1"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Ag</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As</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Ba</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Cr</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Cu</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Hg</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err="1">
                          <a:solidFill>
                            <a:srgbClr val="000000"/>
                          </a:solidFill>
                          <a:effectLst/>
                          <a:latin typeface="Baskerville Old Face" panose="02020602080505020303" pitchFamily="18" charset="0"/>
                        </a:rPr>
                        <a:t>Mn</a:t>
                      </a:r>
                      <a:endParaRPr lang="en-US" sz="3500" b="1"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a:solidFill>
                            <a:srgbClr val="000000"/>
                          </a:solidFill>
                          <a:effectLst/>
                          <a:latin typeface="Baskerville Old Face" panose="02020602080505020303" pitchFamily="18" charset="0"/>
                        </a:rPr>
                        <a:t>Ni</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a:solidFill>
                            <a:srgbClr val="000000"/>
                          </a:solidFill>
                          <a:effectLst/>
                          <a:latin typeface="Baskerville Old Face" panose="02020602080505020303" pitchFamily="18" charset="0"/>
                        </a:rPr>
                        <a:t>Sb</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Se</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Tl</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V</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1" i="0" u="none" strike="noStrike" dirty="0">
                          <a:solidFill>
                            <a:srgbClr val="000000"/>
                          </a:solidFill>
                          <a:effectLst/>
                          <a:latin typeface="Baskerville Old Face" panose="02020602080505020303" pitchFamily="18" charset="0"/>
                        </a:rPr>
                        <a:t>Y</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Unit:</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˚C</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ppm</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ppb</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LOD:</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-40</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1</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0</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0.1</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0.1</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62</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10</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5</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0.07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0.01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a:r>
                        <a:rPr lang="en-US" sz="3500" dirty="0" smtClean="0">
                          <a:latin typeface="Baskerville Old Face" panose="02020602080505020303" pitchFamily="18" charset="0"/>
                        </a:rPr>
                        <a:t>0</a:t>
                      </a:r>
                      <a:endParaRPr lang="en-US" sz="3500" dirty="0">
                        <a:latin typeface="Baskerville Old Face" panose="02020602080505020303" pitchFamily="18"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0.03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17.31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1.11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22.19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0.73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4.67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8.29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1.44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0.48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0.66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Sample 1</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815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261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611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6.47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22.94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282.63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4.27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352.9</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10.01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49.75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9.63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24.51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2</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502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461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1.28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238.02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1.77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925.6</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2.16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6.84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45.76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2.31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3.43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23.83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0.97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3</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31.5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703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8.2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0.8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n/a</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143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623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5.13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12.65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235.37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506.3</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4.24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7.95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46.11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4</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26.2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939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485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600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32.60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87.50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442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18.59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286.98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3.59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14.65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190.0</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10.62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35.84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13.80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5.96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50.00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5*</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26.2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937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555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33.09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86.81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440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17.20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290.76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8.87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142.4</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3.11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21.31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11.40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25.27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0.99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6*</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11.7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620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88.2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751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164.23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262.28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1490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18.88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110.50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4.56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90.25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3.62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4.58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44.44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10.29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31.50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5.92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42.84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1.23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7</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1670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43.9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2390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171.53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533.76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2626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40.97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50.00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6.67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127.2</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3.41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4.48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44.39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156.7</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25.99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3.40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40.94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1.19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8</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14.5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1138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70.0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156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1081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139.90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74.00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654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7.95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32.99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258.2</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2.93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47.27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37.50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4.39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102.77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1.54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1.47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9</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14.2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1523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2125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236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187.35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333.49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1841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23.40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177.61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16.39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115.9</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3.11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5.52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45.06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21.68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28.69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3.48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55.17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2.94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1.12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10*</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n/a</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n/a</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n/a</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370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2141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166.67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375.03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1961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59.55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266.37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45.15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177.4</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3.13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7.12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2047</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27.76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33.29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1.14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11</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11.58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688.2</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4.18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6.52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45.22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2.25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25.87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1.01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12</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21.9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8.2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236.5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0.7</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4202</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65</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585.38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2.79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76.6</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2.58</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45.69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45.76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203.0</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29.50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3.33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69.90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1.94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r h="745133">
                <a:tc>
                  <a:txBody>
                    <a:bodyPr/>
                    <a:lstStyle/>
                    <a:p>
                      <a:pPr algn="ctr"/>
                      <a:r>
                        <a:rPr lang="en-US" sz="3500" b="1" dirty="0" smtClean="0">
                          <a:latin typeface="Baskerville Old Face" panose="02020602080505020303" pitchFamily="18" charset="0"/>
                        </a:rPr>
                        <a:t>13</a:t>
                      </a: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22.4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1391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68.9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0.3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769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47.49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n/a</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24.01</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142.1</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5.44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24.69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a:solidFill>
                            <a:srgbClr val="000000"/>
                          </a:solidFill>
                          <a:effectLst/>
                          <a:latin typeface="Baskerville Old Face" panose="02020602080505020303" pitchFamily="18" charset="0"/>
                        </a:rPr>
                        <a:t>&lt;LOD</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smtClean="0">
                          <a:solidFill>
                            <a:srgbClr val="000000"/>
                          </a:solidFill>
                          <a:effectLst/>
                          <a:latin typeface="Baskerville Old Face" panose="02020602080505020303" pitchFamily="18" charset="0"/>
                        </a:rPr>
                        <a:t>137.7</a:t>
                      </a:r>
                      <a:endParaRPr lang="en-US" sz="3500" b="0" i="0" u="none" strike="noStrike" dirty="0">
                        <a:solidFill>
                          <a:srgbClr val="000000"/>
                        </a:solidFill>
                        <a:effectLst/>
                        <a:latin typeface="Baskerville Old Face" panose="02020602080505020303" pitchFamily="18" charset="0"/>
                      </a:endParaRP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59.66</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3.34</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39.20</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2.89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1.29</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c>
                  <a:txBody>
                    <a:bodyPr/>
                    <a:lstStyle/>
                    <a:p>
                      <a:pPr algn="ctr" fontAlgn="b"/>
                      <a:r>
                        <a:rPr lang="en-US" sz="3500" b="0" i="0" u="none" strike="noStrike" dirty="0">
                          <a:solidFill>
                            <a:srgbClr val="000000"/>
                          </a:solidFill>
                          <a:effectLst/>
                          <a:latin typeface="Baskerville Old Face" panose="02020602080505020303" pitchFamily="18" charset="0"/>
                        </a:rPr>
                        <a:t>1.33</a:t>
                      </a:r>
                    </a:p>
                  </a:txBody>
                  <a:tcPr marL="9525" marR="9525" marT="9525" marB="0"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99023080"/>
              </p:ext>
            </p:extLst>
          </p:nvPr>
        </p:nvGraphicFramePr>
        <p:xfrm>
          <a:off x="2468880" y="31546801"/>
          <a:ext cx="12344400" cy="2606040"/>
        </p:xfrm>
        <a:graphic>
          <a:graphicData uri="http://schemas.openxmlformats.org/drawingml/2006/table">
            <a:tbl>
              <a:tblPr firstRow="1" bandRow="1">
                <a:tableStyleId>{073A0DAA-6AF3-43AB-8588-CEC1D06C72B9}</a:tableStyleId>
              </a:tblPr>
              <a:tblGrid>
                <a:gridCol w="12344400"/>
              </a:tblGrid>
              <a:tr h="728742">
                <a:tc>
                  <a:txBody>
                    <a:bodyPr/>
                    <a:lstStyle/>
                    <a:p>
                      <a:pPr algn="ctr"/>
                      <a:r>
                        <a:rPr lang="en-US" sz="4000" dirty="0" smtClean="0">
                          <a:solidFill>
                            <a:srgbClr val="FFE699"/>
                          </a:solidFill>
                          <a:latin typeface="Tahoma" panose="020B0604030504040204" pitchFamily="34" charset="0"/>
                          <a:ea typeface="Tahoma" panose="020B0604030504040204" pitchFamily="34" charset="0"/>
                          <a:cs typeface="Tahoma" panose="020B0604030504040204" pitchFamily="34" charset="0"/>
                        </a:rPr>
                        <a:t>References</a:t>
                      </a:r>
                      <a:endParaRPr lang="en-US" sz="4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r>
              <a:tr h="1877298">
                <a:tc>
                  <a:txBody>
                    <a:bodyPr/>
                    <a:lstStyle/>
                    <a:p>
                      <a:pPr marL="0" marR="0" lvl="0" indent="-457200" algn="l" defTabSz="4206240" rtl="0" eaLnBrk="1" fontAlgn="auto" latinLnBrk="0" hangingPunct="1">
                        <a:lnSpc>
                          <a:spcPct val="100000"/>
                        </a:lnSpc>
                        <a:spcBef>
                          <a:spcPts val="0"/>
                        </a:spcBef>
                        <a:spcAft>
                          <a:spcPts val="0"/>
                        </a:spcAft>
                        <a:buClrTx/>
                        <a:buSzTx/>
                        <a:buFontTx/>
                        <a:buNone/>
                        <a:tabLst/>
                        <a:defRPr/>
                      </a:pPr>
                      <a:r>
                        <a:rPr lang="en-US" sz="2800" i="0" baseline="0" dirty="0" smtClean="0">
                          <a:latin typeface="Baskerville Old Face" panose="02020602080505020303" pitchFamily="18" charset="0"/>
                        </a:rPr>
                        <a:t>1- </a:t>
                      </a:r>
                      <a:r>
                        <a:rPr lang="en-US" sz="2800" dirty="0" smtClean="0">
                          <a:effectLst/>
                          <a:latin typeface="Baskerville Old Face" panose="02020602080505020303" pitchFamily="18" charset="0"/>
                        </a:rPr>
                        <a:t>Gastineau, Robyn, et al. </a:t>
                      </a:r>
                      <a:r>
                        <a:rPr lang="en-US" sz="2800" i="1" dirty="0" smtClean="0">
                          <a:effectLst/>
                          <a:latin typeface="Baskerville Old Face" panose="02020602080505020303" pitchFamily="18" charset="0"/>
                        </a:rPr>
                        <a:t>Water Quality with Vernier</a:t>
                      </a:r>
                      <a:r>
                        <a:rPr lang="en-US" sz="2800" dirty="0" smtClean="0">
                          <a:effectLst/>
                          <a:latin typeface="Baskerville Old Face" panose="02020602080505020303" pitchFamily="18" charset="0"/>
                        </a:rPr>
                        <a:t>. 2nd ed., Vernier Software &amp;    </a:t>
                      </a:r>
                      <a:r>
                        <a:rPr lang="en-US" sz="2800" dirty="0" smtClean="0">
                          <a:solidFill>
                            <a:srgbClr val="CBCBCB"/>
                          </a:solidFill>
                          <a:effectLst/>
                          <a:latin typeface="Baskerville Old Face" panose="02020602080505020303" pitchFamily="18" charset="0"/>
                        </a:rPr>
                        <a:t>----</a:t>
                      </a:r>
                      <a:r>
                        <a:rPr lang="en-US" sz="2800" dirty="0" smtClean="0">
                          <a:effectLst/>
                          <a:latin typeface="Baskerville Old Face" panose="02020602080505020303" pitchFamily="18" charset="0"/>
                        </a:rPr>
                        <a:t>Technology, 2015.</a:t>
                      </a:r>
                    </a:p>
                    <a:p>
                      <a:pPr marL="0" marR="0" lvl="0" indent="-457200" algn="l" defTabSz="4206240" rtl="0" eaLnBrk="1" fontAlgn="auto" latinLnBrk="0" hangingPunct="1">
                        <a:lnSpc>
                          <a:spcPct val="100000"/>
                        </a:lnSpc>
                        <a:spcBef>
                          <a:spcPts val="0"/>
                        </a:spcBef>
                        <a:spcAft>
                          <a:spcPts val="0"/>
                        </a:spcAft>
                        <a:buClrTx/>
                        <a:buSzTx/>
                        <a:buFontTx/>
                        <a:buNone/>
                        <a:tabLst/>
                        <a:defRPr/>
                      </a:pPr>
                      <a:r>
                        <a:rPr lang="en-US" sz="2800" i="0" baseline="0" dirty="0" smtClean="0">
                          <a:latin typeface="Baskerville Old Face" panose="02020602080505020303" pitchFamily="18" charset="0"/>
                        </a:rPr>
                        <a:t>2- </a:t>
                      </a:r>
                      <a:r>
                        <a:rPr lang="en-US" sz="2800" dirty="0" smtClean="0">
                          <a:effectLst/>
                          <a:latin typeface="Baskerville Old Face" panose="02020602080505020303" pitchFamily="18" charset="0"/>
                        </a:rPr>
                        <a:t>Eaton, Andrew D, et al., editors. </a:t>
                      </a:r>
                      <a:r>
                        <a:rPr lang="en-US" sz="2800" i="1" dirty="0" smtClean="0">
                          <a:effectLst/>
                          <a:latin typeface="Baskerville Old Face" panose="02020602080505020303" pitchFamily="18" charset="0"/>
                        </a:rPr>
                        <a:t>Standard Methods for the Examination of Water --</a:t>
                      </a:r>
                      <a:r>
                        <a:rPr lang="en-US" sz="2800" i="1" dirty="0" smtClean="0">
                          <a:solidFill>
                            <a:srgbClr val="CBCBCB"/>
                          </a:solidFill>
                          <a:effectLst/>
                          <a:latin typeface="Baskerville Old Face" panose="02020602080505020303" pitchFamily="18" charset="0"/>
                        </a:rPr>
                        <a:t>----</a:t>
                      </a:r>
                      <a:r>
                        <a:rPr lang="en-US" sz="2800" i="1" dirty="0" smtClean="0">
                          <a:effectLst/>
                          <a:latin typeface="Baskerville Old Face" panose="02020602080505020303" pitchFamily="18" charset="0"/>
                        </a:rPr>
                        <a:t>and Wastewater</a:t>
                      </a:r>
                      <a:r>
                        <a:rPr lang="en-US" sz="2800" dirty="0" smtClean="0">
                          <a:effectLst/>
                          <a:latin typeface="Baskerville Old Face" panose="02020602080505020303" pitchFamily="18" charset="0"/>
                        </a:rPr>
                        <a:t>. 21st ed., American Public Health Association, 2005.</a:t>
                      </a:r>
                      <a:endParaRPr lang="en-US" sz="2800" i="0" dirty="0"/>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bl>
          </a:graphicData>
        </a:graphic>
      </p:graphicFrame>
      <p:sp>
        <p:nvSpPr>
          <p:cNvPr id="16" name="TextBox 15"/>
          <p:cNvSpPr txBox="1"/>
          <p:nvPr/>
        </p:nvSpPr>
        <p:spPr>
          <a:xfrm>
            <a:off x="27157680" y="23682960"/>
            <a:ext cx="12344400" cy="7498080"/>
          </a:xfrm>
          <a:prstGeom prst="rect">
            <a:avLst/>
          </a:prstGeom>
          <a:solidFill>
            <a:srgbClr val="663300"/>
          </a:solidFill>
          <a:effectLst>
            <a:softEdge rad="95250"/>
          </a:effectLst>
        </p:spPr>
        <p:txBody>
          <a:bodyPr wrap="square" lIns="457200" tIns="228600" rIns="457200" bIns="320040" rtlCol="0">
            <a:spAutoFit/>
          </a:bodyPr>
          <a:lstStyle/>
          <a:p>
            <a:pPr algn="ctr"/>
            <a:r>
              <a:rPr lang="en-US" sz="4400" b="1" dirty="0" smtClean="0">
                <a:solidFill>
                  <a:srgbClr val="FFE699"/>
                </a:solidFill>
                <a:latin typeface="Tahoma" panose="020B0604030504040204" pitchFamily="34" charset="0"/>
                <a:ea typeface="Tahoma" panose="020B0604030504040204" pitchFamily="34" charset="0"/>
                <a:cs typeface="Tahoma" panose="020B0604030504040204" pitchFamily="34" charset="0"/>
              </a:rPr>
              <a:t>Conclusion</a:t>
            </a:r>
          </a:p>
          <a:p>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 ‘n/a’ in the table above indicates data was not able to be collected due to sampling restrictions, sample contamination, or equipment failure.  ‘*’ indicates the sample was first filtered through a peristaltic pump.</a:t>
            </a:r>
          </a:p>
          <a:p>
            <a:endParaRPr lang="en-US" sz="2000" dirty="0">
              <a:solidFill>
                <a:srgbClr val="FFE699"/>
              </a:solidFill>
              <a:latin typeface="Baskerville Old Face" panose="02020602080505020303" pitchFamily="18" charset="0"/>
              <a:ea typeface="Tahoma" panose="020B0604030504040204" pitchFamily="34" charset="0"/>
              <a:cs typeface="Tahoma" panose="020B0604030504040204" pitchFamily="34" charset="0"/>
            </a:endParaRPr>
          </a:p>
          <a:p>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Water from the selected sites is slightly basic with varying alkalinity. Water composition varies dramatically across sample sites, even adjacent sites, particularly sulfate and chloride values. Concentrations of nitrogen-containing compounds are low. </a:t>
            </a:r>
            <a:r>
              <a:rPr lang="en-US" sz="3500" dirty="0">
                <a:solidFill>
                  <a:srgbClr val="FFE699"/>
                </a:solidFill>
                <a:latin typeface="Baskerville Old Face" panose="02020602080505020303" pitchFamily="18" charset="0"/>
                <a:ea typeface="Tahoma" panose="020B0604030504040204" pitchFamily="34" charset="0"/>
                <a:cs typeface="Tahoma" panose="020B0604030504040204" pitchFamily="34" charset="0"/>
              </a:rPr>
              <a:t>G</a:t>
            </a:r>
            <a:r>
              <a:rPr lang="en-US" sz="3500" dirty="0" smtClean="0">
                <a:solidFill>
                  <a:srgbClr val="FFE699"/>
                </a:solidFill>
                <a:latin typeface="Baskerville Old Face" panose="02020602080505020303" pitchFamily="18" charset="0"/>
                <a:ea typeface="Tahoma" panose="020B0604030504040204" pitchFamily="34" charset="0"/>
                <a:cs typeface="Tahoma" panose="020B0604030504040204" pitchFamily="34" charset="0"/>
              </a:rPr>
              <a:t>eneral hardness values from sites at 4850’ 17L are low. The manganese concentration of sample 10, taken from the 5000’ reservoir, is remarkably high.</a:t>
            </a:r>
            <a:endParaRPr lang="en-US" sz="4400" b="1" dirty="0" smtClean="0">
              <a:solidFill>
                <a:srgbClr val="FFE699"/>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1094947484"/>
              </p:ext>
            </p:extLst>
          </p:nvPr>
        </p:nvGraphicFramePr>
        <p:xfrm>
          <a:off x="27340560" y="31546801"/>
          <a:ext cx="9829800" cy="2606040"/>
        </p:xfrm>
        <a:graphic>
          <a:graphicData uri="http://schemas.openxmlformats.org/drawingml/2006/table">
            <a:tbl>
              <a:tblPr firstRow="1" bandRow="1">
                <a:tableStyleId>{073A0DAA-6AF3-43AB-8588-CEC1D06C72B9}</a:tableStyleId>
              </a:tblPr>
              <a:tblGrid>
                <a:gridCol w="9829800"/>
              </a:tblGrid>
              <a:tr h="728816">
                <a:tc>
                  <a:txBody>
                    <a:bodyPr/>
                    <a:lstStyle/>
                    <a:p>
                      <a:pPr algn="ctr"/>
                      <a:r>
                        <a:rPr lang="en-US" sz="4000" dirty="0" smtClean="0">
                          <a:solidFill>
                            <a:srgbClr val="FFE699"/>
                          </a:solidFill>
                          <a:latin typeface="Tahoma" panose="020B0604030504040204" pitchFamily="34" charset="0"/>
                          <a:ea typeface="Tahoma" panose="020B0604030504040204" pitchFamily="34" charset="0"/>
                          <a:cs typeface="Tahoma" panose="020B0604030504040204" pitchFamily="34" charset="0"/>
                        </a:rPr>
                        <a:t>Acknowledgements</a:t>
                      </a:r>
                      <a:endParaRPr lang="en-US" sz="4000" dirty="0">
                        <a:solidFill>
                          <a:srgbClr val="FFE699"/>
                        </a:solidFill>
                        <a:latin typeface="Tahoma" panose="020B0604030504040204" pitchFamily="34" charset="0"/>
                        <a:ea typeface="Tahoma" panose="020B0604030504040204" pitchFamily="34" charset="0"/>
                        <a:cs typeface="Tahoma" panose="020B0604030504040204" pitchFamily="34" charset="0"/>
                      </a:endParaRPr>
                    </a:p>
                  </a:txBody>
                  <a:tcPr anchor="ct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solidFill>
                      <a:srgbClr val="663300"/>
                    </a:solidFill>
                  </a:tcPr>
                </a:tc>
              </a:tr>
              <a:tr h="1877224">
                <a:tc>
                  <a:txBody>
                    <a:bodyPr/>
                    <a:lstStyle/>
                    <a:p>
                      <a:pPr marL="0" marR="0" lvl="0" indent="-457200" algn="l" defTabSz="4206240" rtl="0" eaLnBrk="1" fontAlgn="auto" latinLnBrk="0" hangingPunct="1">
                        <a:lnSpc>
                          <a:spcPct val="100000"/>
                        </a:lnSpc>
                        <a:spcBef>
                          <a:spcPts val="0"/>
                        </a:spcBef>
                        <a:spcAft>
                          <a:spcPts val="0"/>
                        </a:spcAft>
                        <a:buClrTx/>
                        <a:buSzTx/>
                        <a:buFontTx/>
                        <a:buNone/>
                        <a:tabLst/>
                        <a:defRPr/>
                      </a:pPr>
                      <a:r>
                        <a:rPr lang="en-US" sz="3000" i="0" dirty="0" smtClean="0">
                          <a:latin typeface="Baskerville Old Face" panose="02020602080505020303" pitchFamily="18" charset="0"/>
                        </a:rPr>
                        <a:t>A</a:t>
                      </a:r>
                      <a:r>
                        <a:rPr lang="en-US" sz="3000" i="0" baseline="0" dirty="0" smtClean="0">
                          <a:latin typeface="Baskerville Old Face" panose="02020602080505020303" pitchFamily="18" charset="0"/>
                        </a:rPr>
                        <a:t> special thanks to Tom Regan for his underground expertise, Dr. Dan </a:t>
                      </a:r>
                      <a:r>
                        <a:rPr lang="en-US" sz="3000" i="0" baseline="0" dirty="0" err="1" smtClean="0">
                          <a:latin typeface="Baskerville Old Face" panose="02020602080505020303" pitchFamily="18" charset="0"/>
                        </a:rPr>
                        <a:t>Asunskis</a:t>
                      </a:r>
                      <a:r>
                        <a:rPr lang="en-US" sz="3000" i="0" baseline="0" dirty="0" smtClean="0">
                          <a:latin typeface="Baskerville Old Face" panose="02020602080505020303" pitchFamily="18" charset="0"/>
                        </a:rPr>
                        <a:t> for his guidance, and Dr. Brianna Mount</a:t>
                      </a:r>
                    </a:p>
                    <a:p>
                      <a:pPr marL="0" marR="0" lvl="0" indent="-457200" algn="l" defTabSz="4206240" rtl="0" eaLnBrk="1" fontAlgn="auto" latinLnBrk="0" hangingPunct="1">
                        <a:lnSpc>
                          <a:spcPct val="100000"/>
                        </a:lnSpc>
                        <a:spcBef>
                          <a:spcPts val="0"/>
                        </a:spcBef>
                        <a:spcAft>
                          <a:spcPts val="0"/>
                        </a:spcAft>
                        <a:buClrTx/>
                        <a:buSzTx/>
                        <a:buFontTx/>
                        <a:buNone/>
                        <a:tabLst/>
                        <a:defRPr/>
                      </a:pPr>
                      <a:r>
                        <a:rPr lang="en-US" sz="3000" i="1" baseline="0" dirty="0" smtClean="0">
                          <a:latin typeface="Baskerville Old Face" panose="02020602080505020303" pitchFamily="18" charset="0"/>
                        </a:rPr>
                        <a:t>This work was funded through NSF REU Award #1852575</a:t>
                      </a:r>
                    </a:p>
                  </a:txBody>
                  <a:tcPr>
                    <a:lnL w="57150" cap="flat" cmpd="sng" algn="ctr">
                      <a:solidFill>
                        <a:srgbClr val="663300"/>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57150" cap="flat" cmpd="sng" algn="ctr">
                      <a:solidFill>
                        <a:srgbClr val="663300"/>
                      </a:solidFill>
                      <a:prstDash val="solid"/>
                      <a:round/>
                      <a:headEnd type="none" w="med" len="med"/>
                      <a:tailEnd type="none" w="med" len="med"/>
                    </a:lnB>
                  </a:tcPr>
                </a:tc>
              </a:tr>
            </a:tbl>
          </a:graphicData>
        </a:graphic>
      </p:graphicFrame>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90400" y="31638240"/>
            <a:ext cx="2282956" cy="2286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80072" y="914400"/>
            <a:ext cx="3503920" cy="3657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96624" y="914400"/>
            <a:ext cx="3247872" cy="347472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270032" y="23479198"/>
            <a:ext cx="9716470" cy="7077001"/>
          </a:xfrm>
          <a:prstGeom prst="rect">
            <a:avLst/>
          </a:prstGeom>
        </p:spPr>
      </p:pic>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659100" y="28874479"/>
            <a:ext cx="9594842" cy="4448637"/>
          </a:xfrm>
          <a:prstGeom prst="rect">
            <a:avLst/>
          </a:prstGeom>
        </p:spPr>
      </p:pic>
      <p:sp>
        <p:nvSpPr>
          <p:cNvPr id="22" name="TextBox 21"/>
          <p:cNvSpPr txBox="1"/>
          <p:nvPr/>
        </p:nvSpPr>
        <p:spPr>
          <a:xfrm>
            <a:off x="15659100" y="24726900"/>
            <a:ext cx="2751342" cy="923330"/>
          </a:xfrm>
          <a:prstGeom prst="rect">
            <a:avLst/>
          </a:prstGeom>
          <a:noFill/>
        </p:spPr>
        <p:txBody>
          <a:bodyPr wrap="square" rtlCol="0">
            <a:spAutoFit/>
          </a:bodyPr>
          <a:lstStyle/>
          <a:p>
            <a:r>
              <a:rPr lang="en-US" sz="5400" u="sng" dirty="0" smtClean="0">
                <a:latin typeface="Baskerville Old Face" panose="02020602080505020303" pitchFamily="18" charset="0"/>
              </a:rPr>
              <a:t>1700’</a:t>
            </a:r>
            <a:endParaRPr lang="en-US" sz="5400" u="sng" dirty="0">
              <a:latin typeface="Baskerville Old Face" panose="02020602080505020303" pitchFamily="18" charset="0"/>
            </a:endParaRPr>
          </a:p>
        </p:txBody>
      </p:sp>
      <p:sp>
        <p:nvSpPr>
          <p:cNvPr id="23" name="TextBox 22"/>
          <p:cNvSpPr txBox="1"/>
          <p:nvPr/>
        </p:nvSpPr>
        <p:spPr>
          <a:xfrm>
            <a:off x="15607268" y="28684246"/>
            <a:ext cx="3238500" cy="923330"/>
          </a:xfrm>
          <a:prstGeom prst="rect">
            <a:avLst/>
          </a:prstGeom>
          <a:noFill/>
        </p:spPr>
        <p:txBody>
          <a:bodyPr wrap="square" rtlCol="0">
            <a:spAutoFit/>
          </a:bodyPr>
          <a:lstStyle/>
          <a:p>
            <a:r>
              <a:rPr lang="en-US" sz="5400" u="sng" dirty="0" smtClean="0">
                <a:latin typeface="Baskerville Old Face" panose="02020602080505020303" pitchFamily="18" charset="0"/>
              </a:rPr>
              <a:t>4850’, 17L</a:t>
            </a:r>
            <a:endParaRPr lang="en-US" sz="5400" u="sng" dirty="0">
              <a:latin typeface="Baskerville Old Face" panose="02020602080505020303" pitchFamily="18" charset="0"/>
            </a:endParaRPr>
          </a:p>
        </p:txBody>
      </p:sp>
      <p:sp>
        <p:nvSpPr>
          <p:cNvPr id="24" name="TextBox 23"/>
          <p:cNvSpPr txBox="1"/>
          <p:nvPr/>
        </p:nvSpPr>
        <p:spPr>
          <a:xfrm>
            <a:off x="21224134" y="32323384"/>
            <a:ext cx="5407766" cy="923330"/>
          </a:xfrm>
          <a:prstGeom prst="rect">
            <a:avLst/>
          </a:prstGeom>
          <a:noFill/>
        </p:spPr>
        <p:txBody>
          <a:bodyPr wrap="square" rtlCol="0">
            <a:spAutoFit/>
          </a:bodyPr>
          <a:lstStyle/>
          <a:p>
            <a:r>
              <a:rPr lang="en-US" sz="1800" i="1" dirty="0" smtClean="0">
                <a:latin typeface="Baskerville Old Face" panose="02020602080505020303" pitchFamily="18" charset="0"/>
              </a:rPr>
              <a:t>Above are the approximate locations of each samples site. Full levels and locations of samples 9, 10, 12, and 13 are depicted due to space constraints. Scale varies by level.</a:t>
            </a:r>
          </a:p>
        </p:txBody>
      </p:sp>
    </p:spTree>
    <p:extLst>
      <p:ext uri="{BB962C8B-B14F-4D97-AF65-F5344CB8AC3E}">
        <p14:creationId xmlns:p14="http://schemas.microsoft.com/office/powerpoint/2010/main" val="3050711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3874</TotalTime>
  <Words>944</Words>
  <Application>Microsoft Office PowerPoint</Application>
  <PresentationFormat>Custom</PresentationFormat>
  <Paragraphs>466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Baskerville Old Face</vt:lpstr>
      <vt:lpstr>Calibri</vt:lpstr>
      <vt:lpstr>Calibri Light</vt:lpstr>
      <vt:lpstr>Tahoma</vt:lpstr>
      <vt:lpstr>Office Theme</vt:lpstr>
      <vt:lpstr>PowerPoint Presentation</vt:lpstr>
    </vt:vector>
  </TitlesOfParts>
  <Company>Black Hills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REU</dc:creator>
  <cp:lastModifiedBy>Mount, Brianna</cp:lastModifiedBy>
  <cp:revision>85</cp:revision>
  <dcterms:created xsi:type="dcterms:W3CDTF">2019-07-15T15:51:31Z</dcterms:created>
  <dcterms:modified xsi:type="dcterms:W3CDTF">2019-07-26T15:25:43Z</dcterms:modified>
</cp:coreProperties>
</file>