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726"/>
    <a:srgbClr val="0062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52" d="100"/>
          <a:sy n="52" d="100"/>
        </p:scale>
        <p:origin x="243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915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290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809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268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62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45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805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791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054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473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043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513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www.bhsu.edu/Logos" TargetMode="External"/><Relationship Id="rId7" Type="http://schemas.openxmlformats.org/officeDocument/2006/relationships/image" Target="../media/image4.png"/><Relationship Id="rId2" Type="http://schemas.openxmlformats.org/officeDocument/2006/relationships/hyperlink" Target="http://www.bhsu.edu/Template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161506" y="-246118"/>
            <a:ext cx="6307138" cy="7177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r>
              <a:rPr lang="en-US" sz="3200" b="1" dirty="0"/>
              <a:t>Main headline should grab attention.</a:t>
            </a:r>
            <a:endParaRPr lang="en-US" sz="3200" dirty="0"/>
          </a:p>
          <a:p>
            <a:r>
              <a:rPr lang="en-US" sz="1200" dirty="0"/>
              <a:t>Use of a high-resolution (300dpi) graphic or photo will make your document more visually appealing and will be high-quality when printed.</a:t>
            </a:r>
          </a:p>
          <a:p>
            <a:endParaRPr lang="en-US" sz="1200" dirty="0"/>
          </a:p>
          <a:p>
            <a:r>
              <a:rPr lang="en-US" sz="1200" dirty="0"/>
              <a:t>Be sure to include the basics: Who, What, When, Where and Why.</a:t>
            </a:r>
          </a:p>
          <a:p>
            <a:endParaRPr lang="en-US" sz="1200" dirty="0"/>
          </a:p>
          <a:p>
            <a:r>
              <a:rPr lang="en-US" sz="1200" dirty="0"/>
              <a:t>Try to keep text as simple and uncluttered at possible and then direct them to the website where they can get the details.</a:t>
            </a:r>
          </a:p>
          <a:p>
            <a:endParaRPr lang="en-US" sz="1200" dirty="0"/>
          </a:p>
          <a:p>
            <a:r>
              <a:rPr lang="en-US" sz="1200" dirty="0"/>
              <a:t>Be sure to include a contact name and phone number or email address in case people want more information.</a:t>
            </a:r>
          </a:p>
          <a:p>
            <a:endParaRPr lang="en-US" sz="1200" dirty="0"/>
          </a:p>
          <a:p>
            <a:r>
              <a:rPr lang="en-US" sz="1200" dirty="0"/>
              <a:t>If public is invited, be sure to include the following disclaimer: </a:t>
            </a:r>
          </a:p>
          <a:p>
            <a:r>
              <a:rPr lang="en-US" sz="1200" dirty="0"/>
              <a:t>Persons with disabilities requesting accommodations for this event should call 642-XXXX at least 48 hours prior to the start of the event.</a:t>
            </a:r>
          </a:p>
          <a:p>
            <a:r>
              <a:rPr lang="en-US" sz="1200" dirty="0"/>
              <a:t>_______________________________</a:t>
            </a:r>
          </a:p>
          <a:p>
            <a:endParaRPr lang="en-US" sz="1200" dirty="0"/>
          </a:p>
          <a:p>
            <a:r>
              <a:rPr lang="en-US" sz="1200" dirty="0"/>
              <a:t>Finished with your poster?</a:t>
            </a:r>
          </a:p>
          <a:p>
            <a:r>
              <a:rPr lang="en-US" sz="1200" dirty="0"/>
              <a:t>Save it out as a high-quality PDF file. Instructions on how to do this are detailed in the Help Guide that you can download on </a:t>
            </a:r>
            <a:r>
              <a:rPr lang="en-US" sz="1200" dirty="0">
                <a:hlinkClick r:id="rId2"/>
              </a:rPr>
              <a:t>www.BHSU.edu/Templates</a:t>
            </a:r>
            <a:endParaRPr lang="en-US" sz="1200" dirty="0"/>
          </a:p>
          <a:p>
            <a:endParaRPr lang="en-US" sz="1200" dirty="0"/>
          </a:p>
          <a:p>
            <a:r>
              <a:rPr lang="en-US" sz="1200" dirty="0"/>
              <a:t>If you have any questions or wish to have you poster reviewed by Marketing &amp; Communications, make a high-quality pdf and send it to Kristen.Kilmer@BHSU.edu. </a:t>
            </a:r>
          </a:p>
          <a:p>
            <a:r>
              <a:rPr lang="en-US" sz="1200" dirty="0"/>
              <a:t>_______________________________</a:t>
            </a:r>
          </a:p>
          <a:p>
            <a:endParaRPr lang="en-US" sz="1200" dirty="0"/>
          </a:p>
          <a:p>
            <a:r>
              <a:rPr lang="en-US" sz="1200" dirty="0"/>
              <a:t>Don’t design anything on the white quarter inch wide margin and keep text within the guides</a:t>
            </a:r>
          </a:p>
          <a:p>
            <a:endParaRPr lang="en-US" sz="1200" dirty="0"/>
          </a:p>
          <a:p>
            <a:r>
              <a:rPr lang="en-US" sz="1200" dirty="0"/>
              <a:t>All publications need the main BHSU Logo. To download a copy of the logo or sting, visit </a:t>
            </a:r>
            <a:r>
              <a:rPr lang="en-US" sz="1200" u="sng" dirty="0">
                <a:hlinkClick r:id="rId3"/>
              </a:rPr>
              <a:t>www.BHSU.edu/Logos</a:t>
            </a:r>
            <a:endParaRPr lang="en-US" sz="1200" u="sng" dirty="0"/>
          </a:p>
          <a:p>
            <a:endParaRPr lang="en-US" sz="1200" dirty="0"/>
          </a:p>
          <a:p>
            <a:r>
              <a:rPr lang="en-US" sz="1200" dirty="0"/>
              <a:t>Date, Location, and Time need to be included on the flyer.</a:t>
            </a:r>
          </a:p>
          <a:p>
            <a:endParaRPr lang="en-US" sz="1200" dirty="0"/>
          </a:p>
          <a:p>
            <a:r>
              <a:rPr lang="en-US" sz="1200" dirty="0"/>
              <a:t>The minimum size of the logo on an 8.5x11 flyer is 1.5”</a:t>
            </a:r>
            <a:endParaRPr lang="en-US" altLang="en-US" sz="1200" dirty="0">
              <a:latin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7" b="5787"/>
          <a:stretch/>
        </p:blipFill>
        <p:spPr>
          <a:xfrm>
            <a:off x="248779" y="249152"/>
            <a:ext cx="7315200" cy="4876799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48779" y="3424362"/>
            <a:ext cx="7315200" cy="2300511"/>
          </a:xfrm>
          <a:prstGeom prst="rect">
            <a:avLst/>
          </a:prstGeom>
          <a:solidFill>
            <a:srgbClr val="155A3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 rot="16200000">
            <a:off x="2423554" y="1939320"/>
            <a:ext cx="6460219" cy="3820633"/>
          </a:xfrm>
          <a:prstGeom prst="triangle">
            <a:avLst>
              <a:gd name="adj" fmla="val 50000"/>
            </a:avLst>
          </a:prstGeom>
          <a:solidFill>
            <a:srgbClr val="194D2C">
              <a:alpha val="6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 rot="5400000">
            <a:off x="5316873" y="1054472"/>
            <a:ext cx="2058988" cy="1217612"/>
          </a:xfrm>
          <a:prstGeom prst="triangle">
            <a:avLst>
              <a:gd name="adj" fmla="val 50000"/>
            </a:avLst>
          </a:prstGeom>
          <a:solidFill>
            <a:srgbClr val="194D2C">
              <a:alpha val="6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902827" y="4783439"/>
            <a:ext cx="2224087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6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799" dirty="0">
                <a:solidFill>
                  <a:srgbClr val="FFFFFF"/>
                </a:solidFill>
                <a:latin typeface="Trebuchet MS" panose="020B0603020202020204" pitchFamily="34" charset="0"/>
              </a:rPr>
              <a:t>Nov.7</a:t>
            </a:r>
            <a:endParaRPr lang="en-US" altLang="en-US" sz="1400" dirty="0">
              <a:latin typeface="Trebuchet MS" panose="020B0603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861619" y="4742351"/>
            <a:ext cx="2694562" cy="0"/>
          </a:xfrm>
          <a:prstGeom prst="line">
            <a:avLst/>
          </a:prstGeom>
          <a:ln w="38100">
            <a:solidFill>
              <a:srgbClr val="FFC7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08420" y="5849317"/>
            <a:ext cx="4668588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36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000000"/>
                </a:solidFill>
                <a:latin typeface="Trebuchet MS" panose="020B0603020202020204" pitchFamily="34" charset="0"/>
              </a:rPr>
              <a:t>Club Buzz | 6pm-8pm</a:t>
            </a:r>
            <a:endParaRPr lang="en-US" altLang="en-US" sz="1200" dirty="0">
              <a:latin typeface="Trebuchet MS" panose="020B0603020202020204" pitchFamily="34" charset="0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567090" y="6462296"/>
            <a:ext cx="4110037" cy="1659003"/>
          </a:xfrm>
          <a:prstGeom prst="rect">
            <a:avLst/>
          </a:prstGeom>
          <a:noFill/>
          <a:ln w="38100" algn="ctr">
            <a:solidFill>
              <a:srgbClr val="FCC036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751239" y="6598564"/>
            <a:ext cx="3703638" cy="130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36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b="1" dirty="0">
                <a:solidFill>
                  <a:srgbClr val="000000"/>
                </a:solidFill>
                <a:latin typeface="Trebuchet MS" panose="020B0603020202020204" pitchFamily="34" charset="0"/>
              </a:rPr>
              <a:t>General information about the event, i.e. who is invited (students only/open to public)</a:t>
            </a:r>
          </a:p>
          <a:p>
            <a:pPr algn="ctr" defTabSz="91436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200" b="1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algn="ctr" defTabSz="91436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b="1" dirty="0">
                <a:solidFill>
                  <a:srgbClr val="000000"/>
                </a:solidFill>
                <a:latin typeface="Trebuchet MS" panose="020B0603020202020204" pitchFamily="34" charset="0"/>
              </a:rPr>
              <a:t>Cost of event, what it will entail</a:t>
            </a:r>
          </a:p>
          <a:p>
            <a:pPr algn="ctr" defTabSz="914364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200" b="1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algn="ctr" defTabSz="91436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b="1" dirty="0">
                <a:solidFill>
                  <a:srgbClr val="000000"/>
                </a:solidFill>
                <a:latin typeface="Trebuchet MS" panose="020B0603020202020204" pitchFamily="34" charset="0"/>
              </a:rPr>
              <a:t>For complete details visit:</a:t>
            </a:r>
          </a:p>
          <a:p>
            <a:pPr algn="ctr" defTabSz="91436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b="1" dirty="0">
                <a:solidFill>
                  <a:srgbClr val="000000"/>
                </a:solidFill>
                <a:latin typeface="Trebuchet MS" panose="020B0603020202020204" pitchFamily="34" charset="0"/>
              </a:rPr>
              <a:t>www.BHSU.edu/SpecificLinkHere</a:t>
            </a:r>
            <a:endParaRPr lang="en-US" altLang="en-US" sz="1200" dirty="0">
              <a:latin typeface="Arial" panose="020B0604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0688F30-B4C1-4579-AFC1-6460C8E4A5C0}"/>
              </a:ext>
            </a:extLst>
          </p:cNvPr>
          <p:cNvGrpSpPr/>
          <p:nvPr/>
        </p:nvGrpSpPr>
        <p:grpSpPr>
          <a:xfrm>
            <a:off x="248779" y="8392630"/>
            <a:ext cx="7315200" cy="1416617"/>
            <a:chOff x="233465" y="11152642"/>
            <a:chExt cx="7315200" cy="1416617"/>
          </a:xfrm>
        </p:grpSpPr>
        <p:sp>
          <p:nvSpPr>
            <p:cNvPr id="17" name="Text Box 15"/>
            <p:cNvSpPr txBox="1">
              <a:spLocks noChangeArrowheads="1"/>
            </p:cNvSpPr>
            <p:nvPr/>
          </p:nvSpPr>
          <p:spPr bwMode="auto">
            <a:xfrm>
              <a:off x="233465" y="12183497"/>
              <a:ext cx="7210425" cy="3857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algn="ctr" defTabSz="91436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100" dirty="0">
                  <a:solidFill>
                    <a:srgbClr val="000000"/>
                  </a:solidFill>
                  <a:latin typeface="Trebuchet MS" panose="020B0603020202020204" pitchFamily="34" charset="0"/>
                </a:rPr>
                <a:t>Persons with disabilities requesting accommodations for this event should call Contact Name at Phone Number at least 48 hours prior to the start of the event.</a:t>
              </a:r>
              <a:endParaRPr lang="en-US" alt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AE600A50-58B6-409B-92CA-4032EB374AE8}"/>
                </a:ext>
              </a:extLst>
            </p:cNvPr>
            <p:cNvGrpSpPr/>
            <p:nvPr/>
          </p:nvGrpSpPr>
          <p:grpSpPr>
            <a:xfrm>
              <a:off x="233465" y="11152642"/>
              <a:ext cx="7315200" cy="976313"/>
              <a:chOff x="233465" y="11152642"/>
              <a:chExt cx="7315200" cy="976313"/>
            </a:xfrm>
          </p:grpSpPr>
          <p:sp>
            <p:nvSpPr>
              <p:cNvPr id="6" name="Rectangle 3"/>
              <p:cNvSpPr>
                <a:spLocks noChangeArrowheads="1"/>
              </p:cNvSpPr>
              <p:nvPr/>
            </p:nvSpPr>
            <p:spPr bwMode="auto">
              <a:xfrm>
                <a:off x="233465" y="11152642"/>
                <a:ext cx="7315200" cy="976313"/>
              </a:xfrm>
              <a:prstGeom prst="rect">
                <a:avLst/>
              </a:prstGeom>
              <a:solidFill>
                <a:srgbClr val="155A3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AutoShape 16"/>
              <p:cNvSpPr>
                <a:spLocks noChangeArrowheads="1"/>
              </p:cNvSpPr>
              <p:nvPr/>
            </p:nvSpPr>
            <p:spPr bwMode="auto">
              <a:xfrm>
                <a:off x="3703958" y="11232701"/>
                <a:ext cx="220663" cy="788987"/>
              </a:xfrm>
              <a:prstGeom prst="parallelogram">
                <a:avLst>
                  <a:gd name="adj" fmla="val 25000"/>
                </a:avLst>
              </a:prstGeom>
              <a:solidFill>
                <a:srgbClr val="FCC03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AutoShape 17"/>
              <p:cNvSpPr>
                <a:spLocks noChangeArrowheads="1"/>
              </p:cNvSpPr>
              <p:nvPr/>
            </p:nvSpPr>
            <p:spPr bwMode="auto">
              <a:xfrm>
                <a:off x="4047143" y="11232700"/>
                <a:ext cx="220663" cy="788987"/>
              </a:xfrm>
              <a:prstGeom prst="parallelogram">
                <a:avLst>
                  <a:gd name="adj" fmla="val 25000"/>
                </a:avLst>
              </a:prstGeom>
              <a:solidFill>
                <a:srgbClr val="FCC03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Text Box 18"/>
              <p:cNvSpPr txBox="1">
                <a:spLocks noChangeArrowheads="1"/>
              </p:cNvSpPr>
              <p:nvPr/>
            </p:nvSpPr>
            <p:spPr bwMode="auto">
              <a:xfrm>
                <a:off x="4773172" y="11506542"/>
                <a:ext cx="1135063" cy="2413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defTabSz="914364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200">
                    <a:solidFill>
                      <a:srgbClr val="FFFFFF"/>
                    </a:solidFill>
                    <a:latin typeface="Trebuchet MS" panose="020B0603020202020204" pitchFamily="34" charset="0"/>
                  </a:rPr>
                  <a:t>605.XXX.XXXX</a:t>
                </a:r>
                <a:endParaRPr lang="en-US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21" name="Text Box 19"/>
              <p:cNvSpPr txBox="1">
                <a:spLocks noChangeArrowheads="1"/>
              </p:cNvSpPr>
              <p:nvPr/>
            </p:nvSpPr>
            <p:spPr bwMode="auto">
              <a:xfrm>
                <a:off x="1811387" y="11506541"/>
                <a:ext cx="1639888" cy="2413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defTabSz="914364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200">
                    <a:solidFill>
                      <a:srgbClr val="FFFFFF"/>
                    </a:solidFill>
                    <a:latin typeface="Trebuchet MS" panose="020B0603020202020204" pitchFamily="34" charset="0"/>
                  </a:rPr>
                  <a:t>First.Last@BHSU.edu</a:t>
                </a:r>
                <a:endParaRPr lang="en-US" altLang="en-US">
                  <a:latin typeface="Arial" panose="020B0604020202020204" pitchFamily="34" charset="0"/>
                </a:endParaRPr>
              </a:p>
            </p:txBody>
          </p:sp>
          <p:pic>
            <p:nvPicPr>
              <p:cNvPr id="2068" name="Picture 20" descr="Email_Icon_White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2389" y="11430340"/>
                <a:ext cx="600075" cy="3937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  <p:pic>
            <p:nvPicPr>
              <p:cNvPr id="2069" name="Picture 21" descr="Mobile-Phone-icon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6363477" y="11379211"/>
                <a:ext cx="495300" cy="5254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9" name="AutoShape 6"/>
          <p:cNvSpPr>
            <a:spLocks noChangeArrowheads="1"/>
          </p:cNvSpPr>
          <p:nvPr/>
        </p:nvSpPr>
        <p:spPr bwMode="auto">
          <a:xfrm rot="16200000">
            <a:off x="3166603" y="1748241"/>
            <a:ext cx="5526088" cy="3268663"/>
          </a:xfrm>
          <a:prstGeom prst="triangle">
            <a:avLst>
              <a:gd name="adj" fmla="val 50000"/>
            </a:avLst>
          </a:prstGeom>
          <a:solidFill>
            <a:srgbClr val="155A3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791942" y="3542834"/>
            <a:ext cx="5586851" cy="1121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6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6600" spc="300" dirty="0">
                <a:solidFill>
                  <a:srgbClr val="FFFFFF"/>
                </a:solidFill>
                <a:latin typeface="Trebuchet MS" panose="020B0603020202020204" pitchFamily="34" charset="0"/>
              </a:rPr>
              <a:t>EVENT TITLE</a:t>
            </a:r>
            <a:endParaRPr lang="en-US" altLang="en-US" sz="1200" spc="300" dirty="0">
              <a:latin typeface="Trebuchet MS" panose="020B0603020202020204" pitchFamily="34" charset="0"/>
            </a:endParaRPr>
          </a:p>
        </p:txBody>
      </p:sp>
      <p:pic>
        <p:nvPicPr>
          <p:cNvPr id="2052" name="Picture 2051">
            <a:extLst>
              <a:ext uri="{FF2B5EF4-FFF2-40B4-BE49-F238E27FC236}">
                <a16:creationId xmlns:a16="http://schemas.microsoft.com/office/drawing/2014/main" id="{4FED3E95-77AE-4002-B713-26639B9E1C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48077" y="6544109"/>
            <a:ext cx="2187861" cy="1490624"/>
          </a:xfrm>
          <a:prstGeom prst="rect">
            <a:avLst/>
          </a:prstGeom>
        </p:spPr>
      </p:pic>
      <p:pic>
        <p:nvPicPr>
          <p:cNvPr id="2055" name="Picture 2054">
            <a:extLst>
              <a:ext uri="{FF2B5EF4-FFF2-40B4-BE49-F238E27FC236}">
                <a16:creationId xmlns:a16="http://schemas.microsoft.com/office/drawing/2014/main" id="{5BF743B4-9D2C-41B0-A794-F98D4DF5D85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90003" y="7052421"/>
            <a:ext cx="1827934" cy="1245401"/>
          </a:xfrm>
          <a:prstGeom prst="rect">
            <a:avLst/>
          </a:prstGeom>
        </p:spPr>
      </p:pic>
      <p:pic>
        <p:nvPicPr>
          <p:cNvPr id="2057" name="Picture 2056">
            <a:extLst>
              <a:ext uri="{FF2B5EF4-FFF2-40B4-BE49-F238E27FC236}">
                <a16:creationId xmlns:a16="http://schemas.microsoft.com/office/drawing/2014/main" id="{3486F279-D7C6-49C8-8239-0D9948F964B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26886" y="7052632"/>
            <a:ext cx="1826701" cy="1244981"/>
          </a:xfrm>
          <a:prstGeom prst="rect">
            <a:avLst/>
          </a:prstGeom>
        </p:spPr>
      </p:pic>
      <p:pic>
        <p:nvPicPr>
          <p:cNvPr id="2059" name="Picture 2058">
            <a:extLst>
              <a:ext uri="{FF2B5EF4-FFF2-40B4-BE49-F238E27FC236}">
                <a16:creationId xmlns:a16="http://schemas.microsoft.com/office/drawing/2014/main" id="{49DBC05E-E463-4BF4-8778-CED4A82F3CD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7865" y="7055810"/>
            <a:ext cx="1337778" cy="97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3392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358</Words>
  <Application>Microsoft Office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Trebuchet MS</vt:lpstr>
      <vt:lpstr>Office Theme</vt:lpstr>
      <vt:lpstr>PowerPoint Presentation</vt:lpstr>
    </vt:vector>
  </TitlesOfParts>
  <Company>Black Hills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Nugteren, CalebJ</dc:creator>
  <cp:lastModifiedBy>Geier, ReginaA</cp:lastModifiedBy>
  <cp:revision>15</cp:revision>
  <dcterms:created xsi:type="dcterms:W3CDTF">2019-11-12T16:43:06Z</dcterms:created>
  <dcterms:modified xsi:type="dcterms:W3CDTF">2022-05-12T14:27:02Z</dcterms:modified>
</cp:coreProperties>
</file>