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726"/>
    <a:srgbClr val="006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4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8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7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2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99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19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57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66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24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97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9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516D-5514-40E2-A6E3-E47080DDAB6E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505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hsu.edu/Logos" TargetMode="External"/><Relationship Id="rId5" Type="http://schemas.openxmlformats.org/officeDocument/2006/relationships/hyperlink" Target="http://www.bhsu.edu/Templates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" t="1331" b="11176"/>
          <a:stretch/>
        </p:blipFill>
        <p:spPr>
          <a:xfrm>
            <a:off x="193639" y="176954"/>
            <a:ext cx="7379746" cy="967905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9160BDD-346D-4F43-B678-4E4D7CFE0686}"/>
              </a:ext>
            </a:extLst>
          </p:cNvPr>
          <p:cNvGrpSpPr/>
          <p:nvPr/>
        </p:nvGrpSpPr>
        <p:grpSpPr>
          <a:xfrm>
            <a:off x="1726463" y="708770"/>
            <a:ext cx="4319475" cy="4319475"/>
            <a:chOff x="1741749" y="708770"/>
            <a:chExt cx="4319475" cy="4319475"/>
          </a:xfrm>
        </p:grpSpPr>
        <p:sp>
          <p:nvSpPr>
            <p:cNvPr id="5" name="Oval 2"/>
            <p:cNvSpPr>
              <a:spLocks noChangeArrowheads="1"/>
            </p:cNvSpPr>
            <p:nvPr/>
          </p:nvSpPr>
          <p:spPr bwMode="auto">
            <a:xfrm>
              <a:off x="1741749" y="708770"/>
              <a:ext cx="4319475" cy="4319475"/>
            </a:xfrm>
            <a:prstGeom prst="ellipse">
              <a:avLst/>
            </a:prstGeom>
            <a:solidFill>
              <a:srgbClr val="194D2C">
                <a:alpha val="85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28738" tIns="28738" rIns="28738" bIns="28738" numCol="1" anchor="t" anchorCtr="0" compatLnSpc="1">
              <a:prstTxWarp prst="textNoShape">
                <a:avLst/>
              </a:prstTxWarp>
            </a:bodyPr>
            <a:lstStyle/>
            <a:p>
              <a:endParaRPr lang="en-US" sz="1414"/>
            </a:p>
          </p:txBody>
        </p:sp>
        <p:sp>
          <p:nvSpPr>
            <p:cNvPr id="6" name="Arc 3"/>
            <p:cNvSpPr>
              <a:spLocks/>
            </p:cNvSpPr>
            <p:nvPr/>
          </p:nvSpPr>
          <p:spPr bwMode="auto">
            <a:xfrm rot="-13477117" flipH="1" flipV="1">
              <a:off x="2182054" y="1157182"/>
              <a:ext cx="3438865" cy="3422651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706 w 43200"/>
                <a:gd name="T1" fmla="*/ 27076 h 43200"/>
                <a:gd name="T2" fmla="*/ 16941 w 43200"/>
                <a:gd name="T3" fmla="*/ 42692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705" y="27076"/>
                  </a:moveTo>
                  <a:cubicBezTo>
                    <a:pt x="237" y="25288"/>
                    <a:pt x="0" y="2344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20033" y="43200"/>
                    <a:pt x="18471" y="43029"/>
                    <a:pt x="16941" y="42691"/>
                  </a:cubicBezTo>
                </a:path>
                <a:path w="43200" h="43200" stroke="0" extrusionOk="0">
                  <a:moveTo>
                    <a:pt x="705" y="27076"/>
                  </a:moveTo>
                  <a:cubicBezTo>
                    <a:pt x="237" y="25288"/>
                    <a:pt x="0" y="2344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20033" y="43200"/>
                    <a:pt x="18471" y="43029"/>
                    <a:pt x="16941" y="42691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57150">
              <a:solidFill>
                <a:srgbClr val="FCC03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28738" tIns="28738" rIns="28738" bIns="28738" numCol="1" anchor="t" anchorCtr="0" compatLnSpc="1">
              <a:prstTxWarp prst="textNoShape">
                <a:avLst/>
              </a:prstTxWarp>
            </a:bodyPr>
            <a:lstStyle/>
            <a:p>
              <a:endParaRPr lang="en-US" sz="1414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2449197" y="1687576"/>
              <a:ext cx="2618128" cy="12397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28738" tIns="28738" rIns="28738" bIns="28738" numCol="1" anchor="t" anchorCtr="0" compatLnSpc="1">
              <a:prstTxWarp prst="textNoShape">
                <a:avLst/>
              </a:prstTxWarp>
            </a:bodyPr>
            <a:lstStyle/>
            <a:p>
              <a:pPr algn="ctr" defTabSz="718444" eaLnBrk="0" fontAlgn="base" hangingPunct="0">
                <a:spcBef>
                  <a:spcPct val="0"/>
                </a:spcBef>
              </a:pPr>
              <a:r>
                <a:rPr lang="en-US" altLang="en-US" sz="8643" b="1" dirty="0">
                  <a:solidFill>
                    <a:srgbClr val="FFFFFF"/>
                  </a:solidFill>
                  <a:latin typeface="Brush Script MT" panose="03060802040406070304" pitchFamily="66" charset="0"/>
                </a:rPr>
                <a:t>Event</a:t>
              </a:r>
            </a:p>
            <a:p>
              <a:pPr algn="ctr" defTabSz="718444" eaLnBrk="0" fontAlgn="base" hangingPunct="0">
                <a:spcBef>
                  <a:spcPct val="0"/>
                </a:spcBef>
              </a:pPr>
              <a:endParaRPr lang="en-US" altLang="en-US" sz="1414" dirty="0">
                <a:latin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49197" y="2543325"/>
              <a:ext cx="2618128" cy="1906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1786" b="1" dirty="0">
                  <a:solidFill>
                    <a:srgbClr val="FFFFFF"/>
                  </a:solidFill>
                  <a:latin typeface="Brush Script MT" panose="03060802040406070304" pitchFamily="66" charset="0"/>
                </a:rPr>
                <a:t>Title</a:t>
              </a:r>
              <a:endParaRPr lang="en-US" sz="11786" dirty="0">
                <a:latin typeface="Brush Script MT" panose="03060802040406070304" pitchFamily="66" charset="0"/>
              </a:endParaRPr>
            </a:p>
          </p:txBody>
        </p:sp>
        <p:sp>
          <p:nvSpPr>
            <p:cNvPr id="9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459933" y="4286961"/>
              <a:ext cx="883104" cy="294368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4287"/>
                </a:avLst>
              </a:prstTxWarp>
            </a:bodyPr>
            <a:lstStyle/>
            <a:p>
              <a:pPr algn="ctr" rtl="0">
                <a:buNone/>
              </a:pPr>
              <a:r>
                <a:rPr lang="en-US" sz="2514" b="1" kern="10" dirty="0">
                  <a:ln w="15875">
                    <a:solidFill>
                      <a:srgbClr val="000000">
                        <a:alpha val="14999"/>
                      </a:srgbClr>
                    </a:solidFill>
                    <a:round/>
                    <a:headEnd/>
                    <a:tailEnd/>
                  </a:ln>
                  <a:solidFill>
                    <a:srgbClr val="FFFFFF">
                      <a:alpha val="95000"/>
                    </a:srgbClr>
                  </a:solidFill>
                  <a:effectLst>
                    <a:outerShdw dist="12700" dir="16200000" algn="ctr" rotWithShape="0">
                      <a:srgbClr val="5A5A5A">
                        <a:alpha val="74998"/>
                      </a:srgbClr>
                    </a:outerShdw>
                  </a:effectLst>
                  <a:latin typeface="Trebuchet MS" panose="020B0603020202020204" pitchFamily="34" charset="0"/>
                </a:rPr>
                <a:t>11.07.19</a:t>
              </a:r>
            </a:p>
          </p:txBody>
        </p:sp>
      </p:grp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" y="5674990"/>
            <a:ext cx="7772400" cy="4383410"/>
          </a:xfrm>
          <a:prstGeom prst="rect">
            <a:avLst/>
          </a:prstGeom>
          <a:solidFill>
            <a:srgbClr val="FFFFFF">
              <a:alpha val="80000"/>
            </a:srgbClr>
          </a:solidFill>
          <a:ln w="25400" algn="ctr">
            <a:noFill/>
            <a:miter lim="800000"/>
            <a:headEnd/>
            <a:tailEnd/>
          </a:ln>
          <a:effectLst/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endParaRPr lang="en-US" sz="1414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3639" y="8680295"/>
            <a:ext cx="5511432" cy="900086"/>
          </a:xfrm>
          <a:prstGeom prst="rect">
            <a:avLst/>
          </a:prstGeom>
          <a:solidFill>
            <a:srgbClr val="194D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endParaRPr lang="en-US" sz="1414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 flipH="1">
            <a:off x="4096810" y="5405568"/>
            <a:ext cx="3463812" cy="4450443"/>
          </a:xfrm>
          <a:prstGeom prst="rtTriangle">
            <a:avLst/>
          </a:prstGeom>
          <a:solidFill>
            <a:srgbClr val="FCC03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endParaRPr lang="en-US" sz="1414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 flipH="1">
            <a:off x="4186617" y="5520322"/>
            <a:ext cx="3374005" cy="4335689"/>
          </a:xfrm>
          <a:prstGeom prst="rtTriangle">
            <a:avLst/>
          </a:prstGeom>
          <a:solidFill>
            <a:srgbClr val="194D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endParaRPr lang="en-US" sz="1414"/>
          </a:p>
        </p:txBody>
      </p:sp>
      <p:pic>
        <p:nvPicPr>
          <p:cNvPr id="1034" name="Picture 10" descr="Mobile-Phone-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5441" y="6704350"/>
            <a:ext cx="387917" cy="41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432169" y="7497326"/>
            <a:ext cx="891835" cy="190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pPr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43" dirty="0">
                <a:solidFill>
                  <a:srgbClr val="FFFFFF"/>
                </a:solidFill>
                <a:latin typeface="Trebuchet MS" panose="020B0603020202020204" pitchFamily="34" charset="0"/>
              </a:rPr>
              <a:t>605.XXX.XXXX</a:t>
            </a:r>
            <a:endParaRPr lang="en-US" altLang="en-US" sz="1414" dirty="0">
              <a:latin typeface="Arial" panose="020B0604020202020204" pitchFamily="34" charset="0"/>
            </a:endParaRPr>
          </a:p>
        </p:txBody>
      </p:sp>
      <p:pic>
        <p:nvPicPr>
          <p:cNvPr id="1036" name="Picture 12" descr="Email_Icon_Wh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523" y="8099416"/>
            <a:ext cx="471488" cy="30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635905" y="8754865"/>
            <a:ext cx="1287236" cy="189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pPr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943" dirty="0">
                <a:solidFill>
                  <a:srgbClr val="FFFFFF"/>
                </a:solidFill>
                <a:latin typeface="Trebuchet MS" panose="020B0603020202020204" pitchFamily="34" charset="0"/>
              </a:rPr>
              <a:t>First.Last@BHSU.edu</a:t>
            </a:r>
            <a:endParaRPr lang="en-US" altLang="en-US" sz="1414" dirty="0">
              <a:latin typeface="Arial" panose="020B0604020202020204" pitchFamily="34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601814" y="9300190"/>
            <a:ext cx="2873829" cy="61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864" dirty="0">
                <a:solidFill>
                  <a:srgbClr val="FFFFFF"/>
                </a:solidFill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</a:t>
            </a:r>
            <a:endParaRPr lang="en-US" altLang="en-US" sz="1414" dirty="0">
              <a:latin typeface="Arial" panose="020B0604020202020204" pitchFamily="34" charset="0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204171" y="8944487"/>
            <a:ext cx="2344965" cy="371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021" dirty="0">
                <a:solidFill>
                  <a:srgbClr val="FFFFFF"/>
                </a:solidFill>
                <a:latin typeface="Trebuchet MS" panose="020B0603020202020204" pitchFamily="34" charset="0"/>
              </a:rPr>
              <a:t>Contact First Last for any additional questions or information</a:t>
            </a:r>
            <a:endParaRPr lang="en-US" altLang="en-US" sz="1414" dirty="0">
              <a:latin typeface="Arial" panose="020B0604020202020204" pitchFamily="34" charset="0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1512660" y="5880218"/>
            <a:ext cx="2939937" cy="35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886" dirty="0">
                <a:solidFill>
                  <a:srgbClr val="000000"/>
                </a:solidFill>
                <a:latin typeface="Trebuchet MS" panose="020B0603020202020204" pitchFamily="34" charset="0"/>
              </a:rPr>
              <a:t>Club Buzz | 6pm-8pm</a:t>
            </a:r>
            <a:endParaRPr lang="en-US" altLang="en-US" sz="943" dirty="0">
              <a:latin typeface="Trebuchet MS" panose="020B0603020202020204" pitchFamily="34" charset="0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942023" y="6411719"/>
            <a:ext cx="3958720" cy="194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14" b="1" dirty="0">
                <a:solidFill>
                  <a:srgbClr val="000000"/>
                </a:solidFill>
                <a:latin typeface="Trebuchet MS" panose="020B0603020202020204" pitchFamily="34" charset="0"/>
              </a:rPr>
              <a:t>General information about the event, i.e. who is invited (students only/open to public)</a:t>
            </a:r>
          </a:p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414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14" b="1" dirty="0">
                <a:solidFill>
                  <a:srgbClr val="000000"/>
                </a:solidFill>
                <a:latin typeface="Trebuchet MS" panose="020B0603020202020204" pitchFamily="34" charset="0"/>
              </a:rPr>
              <a:t>Cost of event, what it will entail</a:t>
            </a:r>
          </a:p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414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14" b="1" dirty="0">
                <a:solidFill>
                  <a:srgbClr val="000000"/>
                </a:solidFill>
                <a:latin typeface="Trebuchet MS" panose="020B0603020202020204" pitchFamily="34" charset="0"/>
              </a:rPr>
              <a:t>For complete details visit:</a:t>
            </a:r>
          </a:p>
          <a:p>
            <a:pPr algn="ctr" defTabSz="71844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14" b="1" dirty="0">
                <a:solidFill>
                  <a:srgbClr val="000000"/>
                </a:solidFill>
                <a:latin typeface="Trebuchet MS" panose="020B0603020202020204" pitchFamily="34" charset="0"/>
              </a:rPr>
              <a:t>www.BHSU.edu/SpecificLinkHere</a:t>
            </a:r>
            <a:endParaRPr lang="en-US" altLang="en-US" sz="1414" dirty="0">
              <a:latin typeface="Arial" panose="020B0604020202020204" pitchFamily="34" charset="0"/>
            </a:endParaRPr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>
            <a:off x="4278262" y="6064396"/>
            <a:ext cx="2214566" cy="0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4773964" y="6064396"/>
            <a:ext cx="1718864" cy="2226493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 flipH="1">
            <a:off x="490310" y="8290889"/>
            <a:ext cx="4283654" cy="0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90310" y="6064396"/>
            <a:ext cx="1810" cy="2226493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H="1">
            <a:off x="490310" y="6064396"/>
            <a:ext cx="1184511" cy="0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034865" y="13314"/>
            <a:ext cx="4955608" cy="9695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28738" tIns="28738" rIns="28738" bIns="28738" numCol="1" anchor="t" anchorCtr="0" compatLnSpc="1">
            <a:prstTxWarp prst="textNoShape">
              <a:avLst/>
            </a:prstTxWarp>
          </a:bodyPr>
          <a:lstStyle/>
          <a:p>
            <a:r>
              <a:rPr lang="en-US" sz="3200" b="1" dirty="0"/>
              <a:t>Main headline should grab attention.</a:t>
            </a:r>
            <a:endParaRPr lang="en-US" sz="3200" dirty="0"/>
          </a:p>
          <a:p>
            <a:r>
              <a:rPr lang="en-US" sz="1200" dirty="0"/>
              <a:t>Use of a high-resolution (300dpi) graphic or photo will make your document more visually appealing and will be high-quality when printed.</a:t>
            </a:r>
          </a:p>
          <a:p>
            <a:endParaRPr lang="en-US" sz="1200" dirty="0"/>
          </a:p>
          <a:p>
            <a:r>
              <a:rPr lang="en-US" sz="1200" dirty="0"/>
              <a:t>Be sure to include the basics: Who, What, When, Where and Why.</a:t>
            </a:r>
          </a:p>
          <a:p>
            <a:endParaRPr lang="en-US" sz="1200" dirty="0"/>
          </a:p>
          <a:p>
            <a:r>
              <a:rPr lang="en-US" sz="1200" dirty="0"/>
              <a:t>Try to keep text as simple and uncluttered at possible and then direct them to the website where they can get the details.</a:t>
            </a:r>
          </a:p>
          <a:p>
            <a:endParaRPr lang="en-US" sz="1200" dirty="0"/>
          </a:p>
          <a:p>
            <a:r>
              <a:rPr lang="en-US" sz="1200" dirty="0"/>
              <a:t>Be sure to include a contact name and phone number or email address in case people want more information.</a:t>
            </a:r>
          </a:p>
          <a:p>
            <a:endParaRPr lang="en-US" sz="1200" dirty="0"/>
          </a:p>
          <a:p>
            <a:r>
              <a:rPr lang="en-US" sz="1200" dirty="0"/>
              <a:t>If public is invited, be sure to include the following disclaimer: </a:t>
            </a:r>
          </a:p>
          <a:p>
            <a:r>
              <a:rPr lang="en-US" sz="1200" dirty="0"/>
              <a:t>Persons with disabilities requesting accommodations for this event should call 642-XXXX at least 48 hours prior to the start of the event.</a:t>
            </a:r>
          </a:p>
          <a:p>
            <a:r>
              <a:rPr lang="en-US" sz="1200" dirty="0"/>
              <a:t>_______________________________</a:t>
            </a:r>
          </a:p>
          <a:p>
            <a:endParaRPr lang="en-US" sz="1200" dirty="0"/>
          </a:p>
          <a:p>
            <a:r>
              <a:rPr lang="en-US" sz="1200" dirty="0"/>
              <a:t>Finished with your poster?</a:t>
            </a:r>
          </a:p>
          <a:p>
            <a:r>
              <a:rPr lang="en-US" sz="1200" dirty="0"/>
              <a:t>Save it out as a high-quality PDF file. Instructions on how to do this are detailed in the Help Guide that you can download on </a:t>
            </a:r>
            <a:r>
              <a:rPr lang="en-US" sz="1200" dirty="0">
                <a:hlinkClick r:id="rId5"/>
              </a:rPr>
              <a:t>www.BHSU.edu/Templates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If you have any questions or wish to have your poster reviewed by Marketing &amp; Communications, make a high-quality pdf and send it to Kristen.Kilmer@BHSU.edu. </a:t>
            </a:r>
          </a:p>
          <a:p>
            <a:r>
              <a:rPr lang="en-US" sz="1200" dirty="0"/>
              <a:t>_______________________________</a:t>
            </a:r>
          </a:p>
          <a:p>
            <a:r>
              <a:rPr lang="en-US" sz="1200" dirty="0"/>
              <a:t>Don’t design anything on the white quarter inch wide margin and keep text within the guides</a:t>
            </a:r>
          </a:p>
          <a:p>
            <a:endParaRPr lang="en-US" sz="1200" dirty="0"/>
          </a:p>
          <a:p>
            <a:r>
              <a:rPr lang="en-US" sz="1200" dirty="0"/>
              <a:t>All publications need the main BHSU Logo. To download a copy of the logo or sting, visit </a:t>
            </a:r>
            <a:r>
              <a:rPr lang="en-US" sz="1200" u="sng" dirty="0">
                <a:hlinkClick r:id="rId6"/>
              </a:rPr>
              <a:t>www.BHSU.edu/Logos</a:t>
            </a:r>
            <a:endParaRPr lang="en-US" sz="1200" u="sng" dirty="0"/>
          </a:p>
          <a:p>
            <a:endParaRPr lang="en-US" sz="1200" dirty="0"/>
          </a:p>
          <a:p>
            <a:r>
              <a:rPr lang="en-US" sz="1200" dirty="0"/>
              <a:t>Date, Location, and Time need to be included on the flyer.</a:t>
            </a:r>
          </a:p>
          <a:p>
            <a:endParaRPr lang="en-US" sz="1200" dirty="0"/>
          </a:p>
          <a:p>
            <a:r>
              <a:rPr lang="en-US" sz="1200" dirty="0"/>
              <a:t>The minimum size of the logo on an 8.5x11 flyer is 1.5”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58D792E-D8B2-47B8-A044-25CDD28E4A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929" y="381514"/>
            <a:ext cx="1868715" cy="127318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D44842E-EF89-41D3-A7D1-328109BC6BF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26598" y="3264141"/>
            <a:ext cx="1868715" cy="127361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6201F0C-6E1F-408A-B5AC-59AAFC7EA9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28499" y="1687576"/>
            <a:ext cx="1869976" cy="127404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1ACE5F3-FA5B-4388-9F49-C3E57EF4325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40756" y="421201"/>
            <a:ext cx="1388936" cy="101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07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</TotalTime>
  <Words>365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Brush Script MT</vt:lpstr>
      <vt:lpstr>Calibri</vt:lpstr>
      <vt:lpstr>Calibri Light</vt:lpstr>
      <vt:lpstr>Trebuchet MS</vt:lpstr>
      <vt:lpstr>Office Theme</vt:lpstr>
      <vt:lpstr>PowerPoint Presentation</vt:lpstr>
    </vt:vector>
  </TitlesOfParts>
  <Company>Black Hills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Nugteren, CalebJ</dc:creator>
  <cp:lastModifiedBy>Geier, ReginaA</cp:lastModifiedBy>
  <cp:revision>15</cp:revision>
  <dcterms:created xsi:type="dcterms:W3CDTF">2019-11-12T16:43:06Z</dcterms:created>
  <dcterms:modified xsi:type="dcterms:W3CDTF">2022-05-11T22:50:29Z</dcterms:modified>
</cp:coreProperties>
</file>