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B24"/>
    <a:srgbClr val="6A4E30"/>
    <a:srgbClr val="C3B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6AF22-704C-4EEB-AC4C-3F68146F0A48}" v="743" dt="2021-07-23T22:26:16.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5000" autoAdjust="0"/>
  </p:normalViewPr>
  <p:slideViewPr>
    <p:cSldViewPr snapToGrid="0">
      <p:cViewPr varScale="1">
        <p:scale>
          <a:sx n="16" d="100"/>
          <a:sy n="16"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47FE4-F571-47E0-8BB3-7431E6163004}"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FF929-8399-4AE1-90AE-AE6B06EC9A32}" type="slidenum">
              <a:rPr lang="en-US" smtClean="0"/>
              <a:t>‹#›</a:t>
            </a:fld>
            <a:endParaRPr lang="en-US"/>
          </a:p>
        </p:txBody>
      </p:sp>
    </p:spTree>
    <p:extLst>
      <p:ext uri="{BB962C8B-B14F-4D97-AF65-F5344CB8AC3E}">
        <p14:creationId xmlns:p14="http://schemas.microsoft.com/office/powerpoint/2010/main" val="248477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legend</a:t>
            </a:r>
          </a:p>
        </p:txBody>
      </p:sp>
      <p:sp>
        <p:nvSpPr>
          <p:cNvPr id="4" name="Slide Number Placeholder 3"/>
          <p:cNvSpPr>
            <a:spLocks noGrp="1"/>
          </p:cNvSpPr>
          <p:nvPr>
            <p:ph type="sldNum" sz="quarter" idx="5"/>
          </p:nvPr>
        </p:nvSpPr>
        <p:spPr/>
        <p:txBody>
          <a:bodyPr/>
          <a:lstStyle/>
          <a:p>
            <a:fld id="{230FF929-8399-4AE1-90AE-AE6B06EC9A32}" type="slidenum">
              <a:rPr lang="en-US" smtClean="0"/>
              <a:t>1</a:t>
            </a:fld>
            <a:endParaRPr lang="en-US"/>
          </a:p>
        </p:txBody>
      </p:sp>
    </p:spTree>
    <p:extLst>
      <p:ext uri="{BB962C8B-B14F-4D97-AF65-F5344CB8AC3E}">
        <p14:creationId xmlns:p14="http://schemas.microsoft.com/office/powerpoint/2010/main" val="234234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3D51B-FB25-4C7C-8A5F-C227D240387B}"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197776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D51B-FB25-4C7C-8A5F-C227D240387B}"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388120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D51B-FB25-4C7C-8A5F-C227D240387B}"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259956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D51B-FB25-4C7C-8A5F-C227D240387B}"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126314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3D51B-FB25-4C7C-8A5F-C227D240387B}"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6209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3D51B-FB25-4C7C-8A5F-C227D240387B}"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21514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3D51B-FB25-4C7C-8A5F-C227D240387B}"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351024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3D51B-FB25-4C7C-8A5F-C227D240387B}"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31551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3D51B-FB25-4C7C-8A5F-C227D240387B}"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216597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CC3D51B-FB25-4C7C-8A5F-C227D240387B}"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82421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CC3D51B-FB25-4C7C-8A5F-C227D240387B}"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1DC4-2A90-4DA8-96A0-6D045AB0493B}" type="slidenum">
              <a:rPr lang="en-US" smtClean="0"/>
              <a:t>‹#›</a:t>
            </a:fld>
            <a:endParaRPr lang="en-US"/>
          </a:p>
        </p:txBody>
      </p:sp>
    </p:spTree>
    <p:extLst>
      <p:ext uri="{BB962C8B-B14F-4D97-AF65-F5344CB8AC3E}">
        <p14:creationId xmlns:p14="http://schemas.microsoft.com/office/powerpoint/2010/main" val="305546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0CC3D51B-FB25-4C7C-8A5F-C227D240387B}" type="datetimeFigureOut">
              <a:rPr lang="en-US" smtClean="0"/>
              <a:t>7/29/2021</a:t>
            </a:fld>
            <a:endParaRPr 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D7A61DC4-2A90-4DA8-96A0-6D045AB0493B}" type="slidenum">
              <a:rPr lang="en-US" smtClean="0"/>
              <a:t>‹#›</a:t>
            </a:fld>
            <a:endParaRPr lang="en-US"/>
          </a:p>
        </p:txBody>
      </p:sp>
    </p:spTree>
    <p:extLst>
      <p:ext uri="{BB962C8B-B14F-4D97-AF65-F5344CB8AC3E}">
        <p14:creationId xmlns:p14="http://schemas.microsoft.com/office/powerpoint/2010/main" val="2073529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emf"/><Relationship Id="rId18" Type="http://schemas.openxmlformats.org/officeDocument/2006/relationships/image" Target="../media/image12.png"/><Relationship Id="rId3" Type="http://schemas.openxmlformats.org/officeDocument/2006/relationships/image" Target="../media/image1.png"/><Relationship Id="rId21" Type="http://schemas.openxmlformats.org/officeDocument/2006/relationships/image" Target="../media/image15.jpeg"/><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hyperlink" Target="https://doi.org/10.1093/nar/gks808" TargetMode="External"/><Relationship Id="rId2" Type="http://schemas.openxmlformats.org/officeDocument/2006/relationships/notesSlide" Target="../notesSlides/notesSlide1.xml"/><Relationship Id="rId16" Type="http://schemas.openxmlformats.org/officeDocument/2006/relationships/hyperlink" Target="https://www.sdaos.org/wp-content/uploads/pdfs/2020/20-13%20Bergmann%20full.pdf" TargetMode="Externa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18.emf"/><Relationship Id="rId5" Type="http://schemas.openxmlformats.org/officeDocument/2006/relationships/hyperlink" Target="mailto:Dave.Bergmann@bhsu.edu" TargetMode="External"/><Relationship Id="rId15" Type="http://schemas.openxmlformats.org/officeDocument/2006/relationships/hyperlink" Target="https://doi.org/10.1080/01490451.2013.777491" TargetMode="External"/><Relationship Id="rId23" Type="http://schemas.openxmlformats.org/officeDocument/2006/relationships/image" Target="../media/image17.emf"/><Relationship Id="rId10" Type="http://schemas.openxmlformats.org/officeDocument/2006/relationships/image" Target="../media/image7.png"/><Relationship Id="rId19"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4B370-3B20-4DF5-96D0-E8A8CB27808B}"/>
              </a:ext>
            </a:extLst>
          </p:cNvPr>
          <p:cNvPicPr>
            <a:picLocks noChangeAspect="1"/>
          </p:cNvPicPr>
          <p:nvPr/>
        </p:nvPicPr>
        <p:blipFill rotWithShape="1">
          <a:blip r:embed="rId3">
            <a:alphaModFix amt="70000"/>
          </a:blip>
          <a:srcRect t="19798" b="8777"/>
          <a:stretch/>
        </p:blipFill>
        <p:spPr>
          <a:xfrm>
            <a:off x="-121890" y="-282991"/>
            <a:ext cx="51328290" cy="28803600"/>
          </a:xfrm>
          <a:prstGeom prst="rect">
            <a:avLst/>
          </a:prstGeom>
        </p:spPr>
      </p:pic>
      <p:sp>
        <p:nvSpPr>
          <p:cNvPr id="6" name="TextBox 5">
            <a:extLst>
              <a:ext uri="{FF2B5EF4-FFF2-40B4-BE49-F238E27FC236}">
                <a16:creationId xmlns:a16="http://schemas.microsoft.com/office/drawing/2014/main" id="{3424A873-1285-4112-9735-BD5F16EE1FBA}"/>
              </a:ext>
            </a:extLst>
          </p:cNvPr>
          <p:cNvSpPr txBox="1"/>
          <p:nvPr/>
        </p:nvSpPr>
        <p:spPr>
          <a:xfrm>
            <a:off x="359794" y="294003"/>
            <a:ext cx="50215882" cy="3194779"/>
          </a:xfrm>
          <a:prstGeom prst="rect">
            <a:avLst/>
          </a:prstGeom>
          <a:solidFill>
            <a:schemeClr val="bg1">
              <a:lumMod val="95000"/>
            </a:schemeClr>
          </a:solidFill>
          <a:ln w="76200">
            <a:solidFill>
              <a:srgbClr val="503B24"/>
            </a:solidFill>
          </a:ln>
        </p:spPr>
        <p:txBody>
          <a:bodyPr wrap="square" rtlCol="0">
            <a:spAutoFit/>
          </a:bodyPr>
          <a:lstStyle/>
          <a:p>
            <a:endParaRPr lang="en-US" sz="1575" dirty="0"/>
          </a:p>
        </p:txBody>
      </p:sp>
      <p:sp>
        <p:nvSpPr>
          <p:cNvPr id="7" name="TextBox 6">
            <a:extLst>
              <a:ext uri="{FF2B5EF4-FFF2-40B4-BE49-F238E27FC236}">
                <a16:creationId xmlns:a16="http://schemas.microsoft.com/office/drawing/2014/main" id="{F394847F-A372-45D6-AD99-ED13738432EF}"/>
              </a:ext>
            </a:extLst>
          </p:cNvPr>
          <p:cNvSpPr txBox="1"/>
          <p:nvPr/>
        </p:nvSpPr>
        <p:spPr>
          <a:xfrm>
            <a:off x="3583028" y="351719"/>
            <a:ext cx="44171615" cy="3046988"/>
          </a:xfrm>
          <a:prstGeom prst="rect">
            <a:avLst/>
          </a:prstGeom>
          <a:noFill/>
        </p:spPr>
        <p:txBody>
          <a:bodyPr wrap="square" rtlCol="0">
            <a:spAutoFit/>
          </a:bodyPr>
          <a:lstStyle/>
          <a:p>
            <a:pPr algn="ctr"/>
            <a:r>
              <a:rPr lang="en-US" sz="9600" b="1" dirty="0">
                <a:solidFill>
                  <a:srgbClr val="503B24"/>
                </a:solidFill>
                <a:latin typeface="Arial" panose="020B0604020202020204" pitchFamily="34" charset="0"/>
                <a:cs typeface="Arial" panose="020B0604020202020204" pitchFamily="34" charset="0"/>
              </a:rPr>
              <a:t>Comparison and Characterization of “Cave Silver” and Rock Surface Biofilms at Five Depths of the Sanford Underground Research Facility</a:t>
            </a:r>
          </a:p>
        </p:txBody>
      </p:sp>
      <p:sp>
        <p:nvSpPr>
          <p:cNvPr id="8" name="Rectangle 7">
            <a:extLst>
              <a:ext uri="{FF2B5EF4-FFF2-40B4-BE49-F238E27FC236}">
                <a16:creationId xmlns:a16="http://schemas.microsoft.com/office/drawing/2014/main" id="{55A69BE6-C310-421C-9DC5-229A43ECF30E}"/>
              </a:ext>
            </a:extLst>
          </p:cNvPr>
          <p:cNvSpPr/>
          <p:nvPr/>
        </p:nvSpPr>
        <p:spPr>
          <a:xfrm>
            <a:off x="360475" y="3688550"/>
            <a:ext cx="8686801" cy="2246004"/>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 name="Rectangle 8">
            <a:extLst>
              <a:ext uri="{FF2B5EF4-FFF2-40B4-BE49-F238E27FC236}">
                <a16:creationId xmlns:a16="http://schemas.microsoft.com/office/drawing/2014/main" id="{9388FFB4-F1F4-4577-A283-3734167625D3}"/>
              </a:ext>
            </a:extLst>
          </p:cNvPr>
          <p:cNvSpPr/>
          <p:nvPr/>
        </p:nvSpPr>
        <p:spPr>
          <a:xfrm>
            <a:off x="41992701" y="3707388"/>
            <a:ext cx="8686801" cy="2246004"/>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2050" name="Picture 2" descr="Logos - Black Hills State University">
            <a:extLst>
              <a:ext uri="{FF2B5EF4-FFF2-40B4-BE49-F238E27FC236}">
                <a16:creationId xmlns:a16="http://schemas.microsoft.com/office/drawing/2014/main" id="{2DE65CDB-15D5-4CAB-9DD1-BBDB82796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8509" y="3955203"/>
            <a:ext cx="8226941" cy="17808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F3422A-AF56-4467-A3F8-FE41FE2A30B6}"/>
              </a:ext>
            </a:extLst>
          </p:cNvPr>
          <p:cNvSpPr txBox="1"/>
          <p:nvPr/>
        </p:nvSpPr>
        <p:spPr>
          <a:xfrm>
            <a:off x="9871872" y="3651836"/>
            <a:ext cx="31593931" cy="2246004"/>
          </a:xfrm>
          <a:prstGeom prst="rect">
            <a:avLst/>
          </a:prstGeom>
          <a:solidFill>
            <a:schemeClr val="bg1">
              <a:lumMod val="95000"/>
            </a:schemeClr>
          </a:solidFill>
          <a:ln w="76200">
            <a:solidFill>
              <a:srgbClr val="503B24"/>
            </a:solidFill>
          </a:ln>
        </p:spPr>
        <p:txBody>
          <a:bodyPr wrap="square" rtlCol="0">
            <a:spAutoFit/>
          </a:bodyPr>
          <a:lstStyle/>
          <a:p>
            <a:endParaRPr lang="en-US" sz="1575" dirty="0"/>
          </a:p>
        </p:txBody>
      </p:sp>
      <p:sp>
        <p:nvSpPr>
          <p:cNvPr id="13" name="TextBox 12">
            <a:extLst>
              <a:ext uri="{FF2B5EF4-FFF2-40B4-BE49-F238E27FC236}">
                <a16:creationId xmlns:a16="http://schemas.microsoft.com/office/drawing/2014/main" id="{9185F69E-D5D4-4361-B870-216133BCEA7E}"/>
              </a:ext>
            </a:extLst>
          </p:cNvPr>
          <p:cNvSpPr txBox="1"/>
          <p:nvPr/>
        </p:nvSpPr>
        <p:spPr>
          <a:xfrm>
            <a:off x="18734637" y="3656676"/>
            <a:ext cx="13868400" cy="1008481"/>
          </a:xfrm>
          <a:prstGeom prst="rect">
            <a:avLst/>
          </a:prstGeom>
          <a:noFill/>
        </p:spPr>
        <p:txBody>
          <a:bodyPr wrap="square" rtlCol="0">
            <a:spAutoFit/>
          </a:bodyPr>
          <a:lstStyle/>
          <a:p>
            <a:pPr algn="ctr">
              <a:lnSpc>
                <a:spcPct val="107000"/>
              </a:lnSpc>
              <a:spcAft>
                <a:spcPts val="700"/>
              </a:spcAft>
            </a:pPr>
            <a:r>
              <a:rPr lang="en-US" sz="6000" dirty="0">
                <a:solidFill>
                  <a:srgbClr val="503B24"/>
                </a:solidFill>
                <a:latin typeface="Arial" panose="020B0604020202020204" pitchFamily="34" charset="0"/>
                <a:ea typeface="Calibri" panose="020F0502020204030204" pitchFamily="34" charset="0"/>
                <a:cs typeface="Arial" panose="020B0604020202020204" pitchFamily="34" charset="0"/>
              </a:rPr>
              <a:t>Hasti Asrari</a:t>
            </a:r>
            <a:r>
              <a:rPr lang="en-US" sz="6000" baseline="30000" dirty="0">
                <a:solidFill>
                  <a:srgbClr val="503B24"/>
                </a:solidFill>
                <a:latin typeface="Arial" panose="020B0604020202020204" pitchFamily="34" charset="0"/>
                <a:ea typeface="Calibri" panose="020F0502020204030204" pitchFamily="34" charset="0"/>
                <a:cs typeface="Arial" panose="020B0604020202020204" pitchFamily="34" charset="0"/>
              </a:rPr>
              <a:t>1</a:t>
            </a:r>
            <a:r>
              <a:rPr lang="en-US" sz="6000" dirty="0">
                <a:solidFill>
                  <a:srgbClr val="503B24"/>
                </a:solidFill>
                <a:latin typeface="Arial" panose="020B0604020202020204" pitchFamily="34" charset="0"/>
                <a:ea typeface="Calibri" panose="020F0502020204030204" pitchFamily="34" charset="0"/>
                <a:cs typeface="Arial" panose="020B0604020202020204" pitchFamily="34" charset="0"/>
              </a:rPr>
              <a:t> and Dave Bergmann</a:t>
            </a:r>
            <a:r>
              <a:rPr lang="en-US" sz="6000" baseline="30000" dirty="0">
                <a:solidFill>
                  <a:srgbClr val="503B24"/>
                </a:solidFill>
                <a:latin typeface="Arial" panose="020B0604020202020204" pitchFamily="34" charset="0"/>
                <a:ea typeface="Calibri" panose="020F0502020204030204" pitchFamily="34" charset="0"/>
                <a:cs typeface="Arial" panose="020B0604020202020204" pitchFamily="34" charset="0"/>
              </a:rPr>
              <a:t>2</a:t>
            </a:r>
            <a:endParaRPr lang="en-US" sz="6000" dirty="0">
              <a:solidFill>
                <a:srgbClr val="503B24"/>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5D533FB-7355-4DDD-B56D-58F3B417FDA1}"/>
              </a:ext>
            </a:extLst>
          </p:cNvPr>
          <p:cNvSpPr txBox="1"/>
          <p:nvPr/>
        </p:nvSpPr>
        <p:spPr>
          <a:xfrm>
            <a:off x="15786058" y="4524612"/>
            <a:ext cx="19765557" cy="642035"/>
          </a:xfrm>
          <a:prstGeom prst="rect">
            <a:avLst/>
          </a:prstGeom>
          <a:noFill/>
        </p:spPr>
        <p:txBody>
          <a:bodyPr wrap="square">
            <a:spAutoFit/>
          </a:bodyPr>
          <a:lstStyle/>
          <a:p>
            <a:pPr algn="ctr">
              <a:lnSpc>
                <a:spcPct val="107000"/>
              </a:lnSpc>
              <a:spcAft>
                <a:spcPts val="700"/>
              </a:spcAft>
            </a:pPr>
            <a:r>
              <a:rPr lang="en-US" sz="3600" baseline="30000" dirty="0">
                <a:solidFill>
                  <a:srgbClr val="503B24"/>
                </a:solidFill>
                <a:latin typeface="Arial" panose="020B0604020202020204" pitchFamily="34" charset="0"/>
                <a:ea typeface="Calibri" panose="020F0502020204030204" pitchFamily="34" charset="0"/>
                <a:cs typeface="Arial" panose="020B0604020202020204" pitchFamily="34" charset="0"/>
              </a:rPr>
              <a:t>1</a:t>
            </a:r>
            <a:r>
              <a:rPr lang="en-US" sz="3600" dirty="0">
                <a:solidFill>
                  <a:srgbClr val="503B24"/>
                </a:solidFill>
                <a:latin typeface="Arial" panose="020B0604020202020204" pitchFamily="34" charset="0"/>
                <a:ea typeface="Calibri" panose="020F0502020204030204" pitchFamily="34" charset="0"/>
                <a:cs typeface="Arial" panose="020B0604020202020204" pitchFamily="34" charset="0"/>
              </a:rPr>
              <a:t>Arizona State University, Glendale, AZ </a:t>
            </a:r>
            <a:r>
              <a:rPr lang="en-US" sz="3600" baseline="30000" dirty="0">
                <a:solidFill>
                  <a:srgbClr val="503B24"/>
                </a:solidFill>
                <a:latin typeface="Arial" panose="020B0604020202020204" pitchFamily="34" charset="0"/>
                <a:ea typeface="Calibri" panose="020F0502020204030204" pitchFamily="34" charset="0"/>
                <a:cs typeface="Arial" panose="020B0604020202020204" pitchFamily="34" charset="0"/>
              </a:rPr>
              <a:t>2</a:t>
            </a:r>
            <a:r>
              <a:rPr lang="en-US" sz="3600" dirty="0">
                <a:solidFill>
                  <a:srgbClr val="503B24"/>
                </a:solidFill>
                <a:latin typeface="Arial" panose="020B0604020202020204" pitchFamily="34" charset="0"/>
                <a:ea typeface="Calibri" panose="020F0502020204030204" pitchFamily="34" charset="0"/>
                <a:cs typeface="Arial" panose="020B0604020202020204" pitchFamily="34" charset="0"/>
              </a:rPr>
              <a:t>Black Hills State University, Spearfish, SD</a:t>
            </a:r>
          </a:p>
        </p:txBody>
      </p:sp>
      <p:sp>
        <p:nvSpPr>
          <p:cNvPr id="18" name="TextBox 17">
            <a:extLst>
              <a:ext uri="{FF2B5EF4-FFF2-40B4-BE49-F238E27FC236}">
                <a16:creationId xmlns:a16="http://schemas.microsoft.com/office/drawing/2014/main" id="{3A4B63CA-AFB6-4785-A2B7-0E112EB8BF90}"/>
              </a:ext>
            </a:extLst>
          </p:cNvPr>
          <p:cNvSpPr txBox="1"/>
          <p:nvPr/>
        </p:nvSpPr>
        <p:spPr>
          <a:xfrm>
            <a:off x="21918368" y="5057635"/>
            <a:ext cx="7500938" cy="703078"/>
          </a:xfrm>
          <a:prstGeom prst="rect">
            <a:avLst/>
          </a:prstGeom>
          <a:noFill/>
        </p:spPr>
        <p:txBody>
          <a:bodyPr wrap="square">
            <a:spAutoFit/>
          </a:bodyPr>
          <a:lstStyle/>
          <a:p>
            <a:pPr algn="ctr">
              <a:lnSpc>
                <a:spcPct val="107000"/>
              </a:lnSpc>
              <a:spcAft>
                <a:spcPts val="700"/>
              </a:spcAft>
            </a:pPr>
            <a:r>
              <a:rPr lang="en-US" sz="4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Dave.Bergmann@bhsu.edu</a:t>
            </a:r>
            <a:r>
              <a:rPr lang="en-US" sz="4000" dirty="0">
                <a:latin typeface="Arial" panose="020B0604020202020204" pitchFamily="34" charset="0"/>
                <a:ea typeface="Calibri" panose="020F050202020403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id="{0E5E6F1A-E88D-49B7-B01F-BF5F779F22D8}"/>
              </a:ext>
            </a:extLst>
          </p:cNvPr>
          <p:cNvSpPr/>
          <p:nvPr/>
        </p:nvSpPr>
        <p:spPr>
          <a:xfrm>
            <a:off x="276002" y="6176822"/>
            <a:ext cx="10426961" cy="7426137"/>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0" name="Rectangle 19">
            <a:extLst>
              <a:ext uri="{FF2B5EF4-FFF2-40B4-BE49-F238E27FC236}">
                <a16:creationId xmlns:a16="http://schemas.microsoft.com/office/drawing/2014/main" id="{4BBB9284-1AD2-4F65-8C06-633EB64DBC04}"/>
              </a:ext>
            </a:extLst>
          </p:cNvPr>
          <p:cNvSpPr/>
          <p:nvPr/>
        </p:nvSpPr>
        <p:spPr>
          <a:xfrm>
            <a:off x="258638" y="18846830"/>
            <a:ext cx="10444324" cy="9545579"/>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7" name="Rectangle 26">
            <a:extLst>
              <a:ext uri="{FF2B5EF4-FFF2-40B4-BE49-F238E27FC236}">
                <a16:creationId xmlns:a16="http://schemas.microsoft.com/office/drawing/2014/main" id="{F44C0E00-6932-4EF9-8971-359E0B51EA30}"/>
              </a:ext>
            </a:extLst>
          </p:cNvPr>
          <p:cNvSpPr/>
          <p:nvPr/>
        </p:nvSpPr>
        <p:spPr>
          <a:xfrm>
            <a:off x="37807913" y="6261535"/>
            <a:ext cx="12980328" cy="6682090"/>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8" name="Rectangle 27">
            <a:extLst>
              <a:ext uri="{FF2B5EF4-FFF2-40B4-BE49-F238E27FC236}">
                <a16:creationId xmlns:a16="http://schemas.microsoft.com/office/drawing/2014/main" id="{14F5142F-FC16-45B0-A6DE-9138ABA0017F}"/>
              </a:ext>
            </a:extLst>
          </p:cNvPr>
          <p:cNvSpPr/>
          <p:nvPr/>
        </p:nvSpPr>
        <p:spPr>
          <a:xfrm>
            <a:off x="37807913" y="18846830"/>
            <a:ext cx="12987241" cy="3213071"/>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31" name="Rectangle 30">
            <a:extLst>
              <a:ext uri="{FF2B5EF4-FFF2-40B4-BE49-F238E27FC236}">
                <a16:creationId xmlns:a16="http://schemas.microsoft.com/office/drawing/2014/main" id="{F161F799-6854-44D8-B033-93591EC6E5B7}"/>
              </a:ext>
            </a:extLst>
          </p:cNvPr>
          <p:cNvSpPr/>
          <p:nvPr/>
        </p:nvSpPr>
        <p:spPr>
          <a:xfrm>
            <a:off x="37748722" y="13218473"/>
            <a:ext cx="12987240" cy="5423271"/>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25" name="Picture 24" descr="A picture containing fungus, lichen, white, forest&#10;&#10;Description automatically generated">
            <a:extLst>
              <a:ext uri="{FF2B5EF4-FFF2-40B4-BE49-F238E27FC236}">
                <a16:creationId xmlns:a16="http://schemas.microsoft.com/office/drawing/2014/main" id="{5326DBD3-DCBA-4497-910F-67BE6CF02F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96716" y="13602959"/>
            <a:ext cx="5463984" cy="4097987"/>
          </a:xfrm>
          <a:prstGeom prst="rect">
            <a:avLst/>
          </a:prstGeom>
        </p:spPr>
      </p:pic>
      <p:pic>
        <p:nvPicPr>
          <p:cNvPr id="29" name="Picture 28" descr="A picture containing outdoor, lichen, dirt, surrounded&#10;&#10;Description automatically generated">
            <a:extLst>
              <a:ext uri="{FF2B5EF4-FFF2-40B4-BE49-F238E27FC236}">
                <a16:creationId xmlns:a16="http://schemas.microsoft.com/office/drawing/2014/main" id="{5A5AA2CC-2198-4DBD-BE8B-E22E2E79E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19159" y="13625120"/>
            <a:ext cx="5446022" cy="4084516"/>
          </a:xfrm>
          <a:prstGeom prst="rect">
            <a:avLst/>
          </a:prstGeom>
        </p:spPr>
      </p:pic>
      <p:sp>
        <p:nvSpPr>
          <p:cNvPr id="33" name="Rectangle 32">
            <a:extLst>
              <a:ext uri="{FF2B5EF4-FFF2-40B4-BE49-F238E27FC236}">
                <a16:creationId xmlns:a16="http://schemas.microsoft.com/office/drawing/2014/main" id="{A3553D2E-00BC-48F9-8906-91AA14361ABD}"/>
              </a:ext>
            </a:extLst>
          </p:cNvPr>
          <p:cNvSpPr/>
          <p:nvPr/>
        </p:nvSpPr>
        <p:spPr>
          <a:xfrm>
            <a:off x="44297901" y="22272613"/>
            <a:ext cx="6514254" cy="6236984"/>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cxnSp>
        <p:nvCxnSpPr>
          <p:cNvPr id="34" name="Straight Connector 33">
            <a:extLst>
              <a:ext uri="{FF2B5EF4-FFF2-40B4-BE49-F238E27FC236}">
                <a16:creationId xmlns:a16="http://schemas.microsoft.com/office/drawing/2014/main" id="{1AA24CE9-0B0C-40D0-A265-8F1785B003FA}"/>
              </a:ext>
            </a:extLst>
          </p:cNvPr>
          <p:cNvCxnSpPr>
            <a:cxnSpLocks/>
            <a:stCxn id="31" idx="0"/>
            <a:endCxn id="31" idx="2"/>
          </p:cNvCxnSpPr>
          <p:nvPr/>
        </p:nvCxnSpPr>
        <p:spPr>
          <a:xfrm>
            <a:off x="44242342" y="13218473"/>
            <a:ext cx="0" cy="5423271"/>
          </a:xfrm>
          <a:prstGeom prst="line">
            <a:avLst/>
          </a:prstGeom>
          <a:ln w="76200">
            <a:solidFill>
              <a:srgbClr val="503B2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698827-22B0-4FB7-9F88-01517B1DEDE1}"/>
              </a:ext>
            </a:extLst>
          </p:cNvPr>
          <p:cNvSpPr txBox="1"/>
          <p:nvPr/>
        </p:nvSpPr>
        <p:spPr>
          <a:xfrm>
            <a:off x="38176987" y="17850375"/>
            <a:ext cx="5785616" cy="584775"/>
          </a:xfrm>
          <a:prstGeom prst="rect">
            <a:avLst/>
          </a:prstGeom>
          <a:noFill/>
        </p:spPr>
        <p:txBody>
          <a:bodyPr wrap="square" rtlCol="0">
            <a:spAutoFit/>
          </a:bodyPr>
          <a:lstStyle/>
          <a:p>
            <a:pPr algn="ctr"/>
            <a:r>
              <a:rPr lang="en-US" sz="3200" b="1" dirty="0">
                <a:solidFill>
                  <a:srgbClr val="503B24"/>
                </a:solidFill>
                <a:latin typeface="Verdana" panose="020B0604030504040204" pitchFamily="34" charset="0"/>
                <a:ea typeface="Verdana" panose="020B0604030504040204" pitchFamily="34" charset="0"/>
                <a:cs typeface="Times New Roman" panose="02020603050405020304" pitchFamily="18" charset="0"/>
              </a:rPr>
              <a:t>Cave Silver: 1478 m</a:t>
            </a:r>
          </a:p>
        </p:txBody>
      </p:sp>
      <p:sp>
        <p:nvSpPr>
          <p:cNvPr id="38" name="TextBox 37">
            <a:extLst>
              <a:ext uri="{FF2B5EF4-FFF2-40B4-BE49-F238E27FC236}">
                <a16:creationId xmlns:a16="http://schemas.microsoft.com/office/drawing/2014/main" id="{14B9D4A4-B587-4AE6-A0B8-2E381EB19A71}"/>
              </a:ext>
            </a:extLst>
          </p:cNvPr>
          <p:cNvSpPr txBox="1"/>
          <p:nvPr/>
        </p:nvSpPr>
        <p:spPr>
          <a:xfrm>
            <a:off x="44613041" y="17811420"/>
            <a:ext cx="5785616" cy="584775"/>
          </a:xfrm>
          <a:prstGeom prst="rect">
            <a:avLst/>
          </a:prstGeom>
          <a:noFill/>
        </p:spPr>
        <p:txBody>
          <a:bodyPr wrap="square">
            <a:spAutoFit/>
          </a:bodyPr>
          <a:lstStyle/>
          <a:p>
            <a:pPr algn="ctr"/>
            <a:r>
              <a:rPr lang="en-US" sz="3200" b="1" dirty="0">
                <a:solidFill>
                  <a:srgbClr val="503B24"/>
                </a:solidFill>
                <a:latin typeface="Verdana" panose="020B0604030504040204" pitchFamily="34" charset="0"/>
                <a:ea typeface="Verdana" panose="020B0604030504040204" pitchFamily="34" charset="0"/>
                <a:cs typeface="Times New Roman" panose="02020603050405020304" pitchFamily="18" charset="0"/>
              </a:rPr>
              <a:t>Cave Silver: 244</a:t>
            </a:r>
            <a:r>
              <a:rPr lang="en-US" sz="2800" b="1" dirty="0">
                <a:solidFill>
                  <a:srgbClr val="503B24"/>
                </a:solidFill>
                <a:latin typeface="Verdana" panose="020B0604030504040204" pitchFamily="34" charset="0"/>
                <a:ea typeface="Verdana" panose="020B0604030504040204" pitchFamily="34" charset="0"/>
                <a:cs typeface="Times New Roman" panose="02020603050405020304" pitchFamily="18" charset="0"/>
              </a:rPr>
              <a:t> </a:t>
            </a:r>
            <a:r>
              <a:rPr lang="en-US" sz="3200" b="1" dirty="0">
                <a:solidFill>
                  <a:srgbClr val="503B24"/>
                </a:solidFill>
                <a:latin typeface="Verdana" panose="020B0604030504040204" pitchFamily="34" charset="0"/>
                <a:ea typeface="Verdana" panose="020B0604030504040204" pitchFamily="34" charset="0"/>
                <a:cs typeface="Times New Roman" panose="02020603050405020304" pitchFamily="18" charset="0"/>
              </a:rPr>
              <a:t>m</a:t>
            </a:r>
            <a:endParaRPr lang="en-US" sz="3600" b="1" dirty="0">
              <a:solidFill>
                <a:srgbClr val="503B24"/>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DDC89DCA-C523-4E83-99E8-2190F62F7B1A}"/>
              </a:ext>
            </a:extLst>
          </p:cNvPr>
          <p:cNvSpPr txBox="1"/>
          <p:nvPr/>
        </p:nvSpPr>
        <p:spPr>
          <a:xfrm>
            <a:off x="632980" y="6500146"/>
            <a:ext cx="9740622" cy="738664"/>
          </a:xfrm>
          <a:prstGeom prst="rect">
            <a:avLst/>
          </a:prstGeom>
          <a:solidFill>
            <a:srgbClr val="503B24"/>
          </a:solidFill>
          <a:ln w="76200">
            <a:solidFill>
              <a:srgbClr val="503B24"/>
            </a:solidFill>
          </a:ln>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INTRODUCTION</a:t>
            </a:r>
            <a:endParaRPr lang="en-US" sz="4725" b="1"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20E3855-006C-41AC-ABC3-C6B652F6543C}"/>
              </a:ext>
            </a:extLst>
          </p:cNvPr>
          <p:cNvSpPr txBox="1"/>
          <p:nvPr/>
        </p:nvSpPr>
        <p:spPr>
          <a:xfrm>
            <a:off x="599901" y="19201840"/>
            <a:ext cx="9761798" cy="738664"/>
          </a:xfrm>
          <a:prstGeom prst="rect">
            <a:avLst/>
          </a:prstGeom>
          <a:solidFill>
            <a:srgbClr val="503B24"/>
          </a:solidFill>
          <a:ln w="76200">
            <a:solidFill>
              <a:srgbClr val="503B24"/>
            </a:solidFill>
          </a:ln>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METHODOLOGY</a:t>
            </a:r>
            <a:endParaRPr lang="en-US" sz="4725" b="1"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319E7F6-6156-4860-BE57-9E0539ADDEFE}"/>
              </a:ext>
            </a:extLst>
          </p:cNvPr>
          <p:cNvSpPr txBox="1"/>
          <p:nvPr/>
        </p:nvSpPr>
        <p:spPr>
          <a:xfrm>
            <a:off x="38291851" y="6535275"/>
            <a:ext cx="12012102" cy="738664"/>
          </a:xfrm>
          <a:prstGeom prst="rect">
            <a:avLst/>
          </a:prstGeom>
          <a:solidFill>
            <a:srgbClr val="503B24"/>
          </a:solidFill>
          <a:ln w="76200">
            <a:solidFill>
              <a:srgbClr val="503B24"/>
            </a:solidFill>
          </a:ln>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RESULTS</a:t>
            </a:r>
            <a:endParaRPr lang="en-US" sz="4725" b="1"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0900D11-F49E-440D-AF2C-54B370CA6E8E}"/>
              </a:ext>
            </a:extLst>
          </p:cNvPr>
          <p:cNvSpPr txBox="1"/>
          <p:nvPr/>
        </p:nvSpPr>
        <p:spPr>
          <a:xfrm>
            <a:off x="38061251" y="19113914"/>
            <a:ext cx="12413694" cy="738664"/>
          </a:xfrm>
          <a:prstGeom prst="rect">
            <a:avLst/>
          </a:prstGeom>
          <a:solidFill>
            <a:srgbClr val="503B24"/>
          </a:solidFill>
          <a:ln w="76200">
            <a:solidFill>
              <a:srgbClr val="503B24"/>
            </a:solidFill>
          </a:ln>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CONCLUSIONS</a:t>
            </a:r>
            <a:endParaRPr lang="en-US" sz="4725"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3FFA9D6-D36F-4137-B378-6593FF646A88}"/>
              </a:ext>
            </a:extLst>
          </p:cNvPr>
          <p:cNvSpPr txBox="1"/>
          <p:nvPr/>
        </p:nvSpPr>
        <p:spPr>
          <a:xfrm rot="10800000" flipV="1">
            <a:off x="44628438" y="22509747"/>
            <a:ext cx="5947238" cy="523220"/>
          </a:xfrm>
          <a:prstGeom prst="rect">
            <a:avLst/>
          </a:prstGeom>
          <a:solidFill>
            <a:srgbClr val="503B24"/>
          </a:solidFill>
          <a:ln w="76200">
            <a:solidFill>
              <a:srgbClr val="503B24"/>
            </a:solidFill>
          </a:ln>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ACKNOWLEDGEMENTS</a:t>
            </a:r>
          </a:p>
        </p:txBody>
      </p:sp>
      <p:sp>
        <p:nvSpPr>
          <p:cNvPr id="44" name="Rectangle 43">
            <a:extLst>
              <a:ext uri="{FF2B5EF4-FFF2-40B4-BE49-F238E27FC236}">
                <a16:creationId xmlns:a16="http://schemas.microsoft.com/office/drawing/2014/main" id="{AB89F00E-8F56-4236-9831-A05CFB3797B0}"/>
              </a:ext>
            </a:extLst>
          </p:cNvPr>
          <p:cNvSpPr/>
          <p:nvPr/>
        </p:nvSpPr>
        <p:spPr>
          <a:xfrm>
            <a:off x="37807912" y="22272614"/>
            <a:ext cx="6363147" cy="6223184"/>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45" name="TextBox 44">
            <a:extLst>
              <a:ext uri="{FF2B5EF4-FFF2-40B4-BE49-F238E27FC236}">
                <a16:creationId xmlns:a16="http://schemas.microsoft.com/office/drawing/2014/main" id="{B84BD1E2-EA14-4494-B6E0-24ADA9483FED}"/>
              </a:ext>
            </a:extLst>
          </p:cNvPr>
          <p:cNvSpPr txBox="1"/>
          <p:nvPr/>
        </p:nvSpPr>
        <p:spPr>
          <a:xfrm>
            <a:off x="38041824" y="22509746"/>
            <a:ext cx="5895322" cy="521186"/>
          </a:xfrm>
          <a:prstGeom prst="rect">
            <a:avLst/>
          </a:prstGeom>
          <a:solidFill>
            <a:srgbClr val="503B24"/>
          </a:solidFill>
          <a:ln w="76200">
            <a:solidFill>
              <a:srgbClr val="503B24"/>
            </a:solidFill>
          </a:ln>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REFERENCES</a:t>
            </a:r>
          </a:p>
        </p:txBody>
      </p:sp>
      <p:pic>
        <p:nvPicPr>
          <p:cNvPr id="2052" name="Picture 4">
            <a:extLst>
              <a:ext uri="{FF2B5EF4-FFF2-40B4-BE49-F238E27FC236}">
                <a16:creationId xmlns:a16="http://schemas.microsoft.com/office/drawing/2014/main" id="{6DC2CA55-0EA9-4481-ACDE-A7D63A66D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420" y="3674993"/>
            <a:ext cx="8696186" cy="24119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uth Dakota EPSCoR | Acknowledgement Statement">
            <a:extLst>
              <a:ext uri="{FF2B5EF4-FFF2-40B4-BE49-F238E27FC236}">
                <a16:creationId xmlns:a16="http://schemas.microsoft.com/office/drawing/2014/main" id="{824404EC-58C8-4365-8FBD-614A785B3A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68550" y="26369120"/>
            <a:ext cx="3907126" cy="911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isit Sanford Lab - Black Hills State University">
            <a:extLst>
              <a:ext uri="{FF2B5EF4-FFF2-40B4-BE49-F238E27FC236}">
                <a16:creationId xmlns:a16="http://schemas.microsoft.com/office/drawing/2014/main" id="{2780E39B-4DE3-402F-9BE0-ECF7061DAD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4094" y="27333496"/>
            <a:ext cx="2839859" cy="117380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9AC92-C4BC-4B49-8488-455A55C4BDA5}"/>
              </a:ext>
            </a:extLst>
          </p:cNvPr>
          <p:cNvSpPr txBox="1"/>
          <p:nvPr/>
        </p:nvSpPr>
        <p:spPr>
          <a:xfrm>
            <a:off x="607529" y="7473879"/>
            <a:ext cx="9890190" cy="5990935"/>
          </a:xfrm>
          <a:prstGeom prst="rect">
            <a:avLst/>
          </a:prstGeom>
          <a:noFill/>
        </p:spPr>
        <p:txBody>
          <a:bodyPr wrap="square">
            <a:spAutoFit/>
          </a:bodyPr>
          <a:lstStyle/>
          <a:p>
            <a:pPr>
              <a:lnSpc>
                <a:spcPct val="107000"/>
              </a:lnSpc>
              <a:spcAft>
                <a:spcPts val="700"/>
              </a:spcAft>
            </a:pPr>
            <a:r>
              <a:rPr lang="en-US" sz="2000" dirty="0">
                <a:latin typeface="Verdana" panose="020B0604030504040204" pitchFamily="34" charset="0"/>
                <a:ea typeface="Verdana" panose="020B0604030504040204" pitchFamily="34" charset="0"/>
                <a:cs typeface="Times New Roman" panose="02020603050405020304" pitchFamily="18" charset="0"/>
              </a:rPr>
              <a:t>The Sanford Underground Research Facility (SURF), located in the former Homestake Gold Mine in South Dakota, USA, has over 111 km of shafts and tunnels and is over 1500 m deep. Different parts of SURF vary considerably in depth, temperature, humidity, and human disturbance. Potions of SURF harbor thin, whitish, microbial biofilms on rocks, typically where humidity is high. These biofilms often glisten from condensing water droplets, looking like “cave silver” biofilms seen in lava caves [1]. Despite fairly stable temperatures and humidity throughout the year, the tunnels in SURF are considered extreme environments because of low nutrient availability and low productivity. Cave silver biofilms on the 1478 m level of SURF are diverse, with Proteobacteria, Actinobacteria, </a:t>
            </a:r>
            <a:r>
              <a:rPr lang="en-US" sz="2000" dirty="0" err="1">
                <a:latin typeface="Verdana" panose="020B0604030504040204" pitchFamily="34" charset="0"/>
                <a:ea typeface="Verdana" panose="020B0604030504040204" pitchFamily="34" charset="0"/>
                <a:cs typeface="Times New Roman" panose="02020603050405020304" pitchFamily="18" charset="0"/>
              </a:rPr>
              <a:t>Dadabacteria</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Chloroflexi</a:t>
            </a:r>
            <a:r>
              <a:rPr lang="en-US" sz="2000" dirty="0">
                <a:latin typeface="Verdana" panose="020B0604030504040204" pitchFamily="34" charset="0"/>
                <a:ea typeface="Verdana" panose="020B0604030504040204" pitchFamily="34" charset="0"/>
                <a:cs typeface="Times New Roman" panose="02020603050405020304" pitchFamily="18" charset="0"/>
              </a:rPr>
              <a:t>, and others [2], but cave silver biofilms on other levels of SURF are poorly known. Here, we use 16S rRNA gene sequence data to compare the microbes in cave silver biofilms on the 244, 518, and 1478 m levels of SURF, and compare the microbes in cave silver biofilms with microbes on adjacent rocks outside of cave silver biofilms. In addition, we compared the composition of microbes in cave silver with those in surface rocks, surface soils, and air in SURF to determine possible origins of cave silver biofilms. </a:t>
            </a:r>
          </a:p>
        </p:txBody>
      </p:sp>
      <p:pic>
        <p:nvPicPr>
          <p:cNvPr id="51" name="Picture 2" descr="National Science Foundation - Wikipedia">
            <a:extLst>
              <a:ext uri="{FF2B5EF4-FFF2-40B4-BE49-F238E27FC236}">
                <a16:creationId xmlns:a16="http://schemas.microsoft.com/office/drawing/2014/main" id="{32B0C237-3BB1-436D-92F0-D9C76AC62A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28438" y="26305853"/>
            <a:ext cx="1939718" cy="1949856"/>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73A98082-3361-449D-8E93-0296B8483598}"/>
              </a:ext>
            </a:extLst>
          </p:cNvPr>
          <p:cNvSpPr txBox="1"/>
          <p:nvPr/>
        </p:nvSpPr>
        <p:spPr>
          <a:xfrm>
            <a:off x="44463971" y="23137583"/>
            <a:ext cx="6182113" cy="3190189"/>
          </a:xfrm>
          <a:prstGeom prst="rect">
            <a:avLst/>
          </a:prstGeom>
          <a:noFill/>
        </p:spPr>
        <p:txBody>
          <a:bodyPr wrap="square">
            <a:spAutoFit/>
          </a:bodyPr>
          <a:lstStyle/>
          <a:p>
            <a:pPr>
              <a:lnSpc>
                <a:spcPct val="107000"/>
              </a:lnSpc>
              <a:spcAft>
                <a:spcPts val="700"/>
              </a:spcAft>
            </a:pPr>
            <a:r>
              <a:rPr lang="en-US" dirty="0">
                <a:latin typeface="Verdana" panose="020B0604030504040204" pitchFamily="34" charset="0"/>
                <a:ea typeface="Verdana" panose="020B0604030504040204" pitchFamily="34" charset="0"/>
                <a:cs typeface="Times New Roman" panose="02020603050405020304" pitchFamily="18" charset="0"/>
              </a:rPr>
              <a:t>I am honored to acknowledge Dr. Katrina Jensen, Emily Orme, and Xiomara Robinson for their intellectual contribution and assistance in sampling at SURF. Additionally, Oxana </a:t>
            </a:r>
            <a:r>
              <a:rPr lang="en-US" dirty="0" err="1">
                <a:latin typeface="Verdana" panose="020B0604030504040204" pitchFamily="34" charset="0"/>
                <a:ea typeface="Verdana" panose="020B0604030504040204" pitchFamily="34" charset="0"/>
                <a:cs typeface="Times New Roman" panose="02020603050405020304" pitchFamily="18" charset="0"/>
              </a:rPr>
              <a:t>Gorbatenko</a:t>
            </a:r>
            <a:r>
              <a:rPr lang="en-US" dirty="0">
                <a:latin typeface="Verdana" panose="020B0604030504040204" pitchFamily="34" charset="0"/>
                <a:ea typeface="Verdana" panose="020B0604030504040204" pitchFamily="34" charset="0"/>
                <a:cs typeface="Times New Roman" panose="02020603050405020304" pitchFamily="18" charset="0"/>
              </a:rPr>
              <a:t> for providing tremendous guidance in library preparation and Dr. Mark Gabel for scanning electron microscopy. Lastly, Dr. Brianna Mount for program facilitation and Tom Regan for safely guiding us underground. </a:t>
            </a:r>
          </a:p>
          <a:p>
            <a:pPr>
              <a:lnSpc>
                <a:spcPct val="107000"/>
              </a:lnSpc>
              <a:spcAft>
                <a:spcPts val="700"/>
              </a:spcAft>
            </a:pPr>
            <a:r>
              <a:rPr lang="en-US" dirty="0">
                <a:latin typeface="Verdana" panose="020B0604030504040204" pitchFamily="34" charset="0"/>
                <a:ea typeface="Verdana" panose="020B0604030504040204" pitchFamily="34" charset="0"/>
                <a:cs typeface="Times New Roman" panose="02020603050405020304" pitchFamily="18" charset="0"/>
              </a:rPr>
              <a:t>National Science Foundation REU Award #1560474</a:t>
            </a:r>
          </a:p>
        </p:txBody>
      </p:sp>
      <p:pic>
        <p:nvPicPr>
          <p:cNvPr id="2055" name="Picture 2054">
            <a:extLst>
              <a:ext uri="{FF2B5EF4-FFF2-40B4-BE49-F238E27FC236}">
                <a16:creationId xmlns:a16="http://schemas.microsoft.com/office/drawing/2014/main" id="{352A71A5-3163-4A34-BF63-A70D2B8409AB}"/>
              </a:ext>
            </a:extLst>
          </p:cNvPr>
          <p:cNvPicPr>
            <a:picLocks noChangeAspect="1"/>
          </p:cNvPicPr>
          <p:nvPr/>
        </p:nvPicPr>
        <p:blipFill>
          <a:blip r:embed="rId12"/>
          <a:stretch>
            <a:fillRect/>
          </a:stretch>
        </p:blipFill>
        <p:spPr>
          <a:xfrm>
            <a:off x="11253843" y="9503163"/>
            <a:ext cx="19581097" cy="6016727"/>
          </a:xfrm>
          <a:prstGeom prst="rect">
            <a:avLst/>
          </a:prstGeom>
        </p:spPr>
      </p:pic>
      <p:pic>
        <p:nvPicPr>
          <p:cNvPr id="2056" name="Picture 2055">
            <a:extLst>
              <a:ext uri="{FF2B5EF4-FFF2-40B4-BE49-F238E27FC236}">
                <a16:creationId xmlns:a16="http://schemas.microsoft.com/office/drawing/2014/main" id="{620968D3-A17E-488F-86ED-0F1702B16A62}"/>
              </a:ext>
            </a:extLst>
          </p:cNvPr>
          <p:cNvPicPr>
            <a:picLocks noChangeAspect="1"/>
          </p:cNvPicPr>
          <p:nvPr/>
        </p:nvPicPr>
        <p:blipFill>
          <a:blip r:embed="rId13"/>
          <a:stretch>
            <a:fillRect/>
          </a:stretch>
        </p:blipFill>
        <p:spPr>
          <a:xfrm>
            <a:off x="11219933" y="15833384"/>
            <a:ext cx="19581093" cy="6026892"/>
          </a:xfrm>
          <a:prstGeom prst="rect">
            <a:avLst/>
          </a:prstGeom>
        </p:spPr>
      </p:pic>
      <p:pic>
        <p:nvPicPr>
          <p:cNvPr id="2057" name="Picture 2056">
            <a:extLst>
              <a:ext uri="{FF2B5EF4-FFF2-40B4-BE49-F238E27FC236}">
                <a16:creationId xmlns:a16="http://schemas.microsoft.com/office/drawing/2014/main" id="{5CAFCE7A-92FD-4015-BC5F-8D21A27F4137}"/>
              </a:ext>
            </a:extLst>
          </p:cNvPr>
          <p:cNvPicPr>
            <a:picLocks noChangeAspect="1"/>
          </p:cNvPicPr>
          <p:nvPr/>
        </p:nvPicPr>
        <p:blipFill>
          <a:blip r:embed="rId14"/>
          <a:stretch>
            <a:fillRect/>
          </a:stretch>
        </p:blipFill>
        <p:spPr>
          <a:xfrm>
            <a:off x="11253843" y="22380682"/>
            <a:ext cx="19606449" cy="6020846"/>
          </a:xfrm>
          <a:prstGeom prst="rect">
            <a:avLst/>
          </a:prstGeom>
        </p:spPr>
      </p:pic>
      <p:sp>
        <p:nvSpPr>
          <p:cNvPr id="76" name="TextBox 75">
            <a:extLst>
              <a:ext uri="{FF2B5EF4-FFF2-40B4-BE49-F238E27FC236}">
                <a16:creationId xmlns:a16="http://schemas.microsoft.com/office/drawing/2014/main" id="{1F45708C-0CC2-419E-B045-D5DA2E348055}"/>
              </a:ext>
            </a:extLst>
          </p:cNvPr>
          <p:cNvSpPr txBox="1"/>
          <p:nvPr/>
        </p:nvSpPr>
        <p:spPr>
          <a:xfrm>
            <a:off x="37923565" y="20060733"/>
            <a:ext cx="12871589" cy="1785361"/>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Even though microbial groups occur on multiple levels, they become distinctively abundant only on cave silver on a certain level. This showcases the effect that temperature and distance from the surface have on which environments are best favored by particular microbes. A future study could expand on the composition of microbial life on the subsurface, specifically their interspecific interactions in exchanging metabolites and competition for the limited nutrients present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482D6167-99A1-4649-A992-9AEECDF8E377}"/>
              </a:ext>
            </a:extLst>
          </p:cNvPr>
          <p:cNvSpPr txBox="1"/>
          <p:nvPr/>
        </p:nvSpPr>
        <p:spPr>
          <a:xfrm>
            <a:off x="38008334" y="7505815"/>
            <a:ext cx="12469673" cy="533229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The temperatures measured at each level were 11℃ at 91m, 16℃ at 244m, 18℃ at 518, and 29℃ at 1478m. At the time of collection, Kirk Canyon outdoor temperature measured 30℃, however this greatly varies seasonally.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A high diversity and abundance of microbial colonies were seen on the cultured rock surface samples at the 1478 m level, while the “cave silver” samples from the same level were dominated by whitish, mycelial colonies, apparently Actinobacteria.</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SEM images at the 244 m level illustrated extensive elliptical clusters and round chains of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arthrospores</a:t>
            </a:r>
            <a:r>
              <a:rPr lang="en-US" sz="2000" dirty="0">
                <a:effectLst/>
                <a:latin typeface="Verdana" panose="020B0604030504040204" pitchFamily="34" charset="0"/>
                <a:ea typeface="Verdana" panose="020B0604030504040204" pitchFamily="34" charset="0"/>
                <a:cs typeface="Times New Roman" panose="02020603050405020304" pitchFamily="18" charset="0"/>
              </a:rPr>
              <a:t>. These spore-like entities were similarly seen at the 1478 m level but more elongated and were possibly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Pseudonacardiaceae</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On 244 m and 1478 m levels, some microbes are highly abundant in the cave silver samples and are also present but less abundant in adjacent rocks outside of cave silver.</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In the subterranean levels, we see evidence of surface rock and/or soil microbes, but less on the 1478 m level compared 244 m and 91 m. </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Additionally, some of the </a:t>
            </a:r>
            <a:r>
              <a:rPr lang="en-US" sz="2000" dirty="0">
                <a:latin typeface="Verdana" panose="020B0604030504040204" pitchFamily="34" charset="0"/>
                <a:ea typeface="Verdana" panose="020B0604030504040204" pitchFamily="34" charset="0"/>
                <a:cs typeface="Times New Roman" panose="02020603050405020304" pitchFamily="18" charset="0"/>
              </a:rPr>
              <a:t>most</a:t>
            </a:r>
            <a:r>
              <a:rPr lang="en-US" sz="2000" dirty="0">
                <a:effectLst/>
                <a:latin typeface="Verdana" panose="020B0604030504040204" pitchFamily="34" charset="0"/>
                <a:ea typeface="Verdana" panose="020B0604030504040204" pitchFamily="34" charset="0"/>
                <a:cs typeface="Times New Roman" panose="02020603050405020304" pitchFamily="18" charset="0"/>
              </a:rPr>
              <a:t> abundant microbial groups on cave silver and rocks on all the levels are also present in the air, yet in lower amounts. Some are probably present as airborne spores drifting through the ventilation systems of SURF. </a:t>
            </a:r>
          </a:p>
        </p:txBody>
      </p:sp>
      <p:sp>
        <p:nvSpPr>
          <p:cNvPr id="80" name="TextBox 79">
            <a:extLst>
              <a:ext uri="{FF2B5EF4-FFF2-40B4-BE49-F238E27FC236}">
                <a16:creationId xmlns:a16="http://schemas.microsoft.com/office/drawing/2014/main" id="{681B228C-B583-44AA-963E-A230E144556E}"/>
              </a:ext>
            </a:extLst>
          </p:cNvPr>
          <p:cNvSpPr txBox="1"/>
          <p:nvPr/>
        </p:nvSpPr>
        <p:spPr>
          <a:xfrm>
            <a:off x="37903154" y="23112247"/>
            <a:ext cx="6363147" cy="5280163"/>
          </a:xfrm>
          <a:prstGeom prst="rect">
            <a:avLst/>
          </a:prstGeom>
          <a:noFill/>
        </p:spPr>
        <p:txBody>
          <a:bodyPr wrap="square">
            <a:spAutoFit/>
          </a:bodyPr>
          <a:lstStyle/>
          <a:p>
            <a:pPr marL="0" marR="0">
              <a:lnSpc>
                <a:spcPct val="107000"/>
              </a:lnSpc>
              <a:spcBef>
                <a:spcPts val="0"/>
              </a:spcBef>
              <a:spcAft>
                <a:spcPts val="800"/>
              </a:spcAft>
            </a:pPr>
            <a:r>
              <a:rPr lang="en-US" sz="1600" b="1" dirty="0">
                <a:effectLst/>
                <a:latin typeface="Verdana" panose="020B0604030504040204" pitchFamily="34" charset="0"/>
                <a:ea typeface="Verdana" panose="020B0604030504040204" pitchFamily="34" charset="0"/>
                <a:cs typeface="Times New Roman" panose="02020603050405020304" pitchFamily="18" charset="0"/>
              </a:rPr>
              <a:t>[1] </a:t>
            </a:r>
            <a:r>
              <a:rPr lang="en-US" sz="1600" dirty="0">
                <a:effectLst/>
                <a:latin typeface="Verdana" panose="020B0604030504040204" pitchFamily="34" charset="0"/>
                <a:ea typeface="Verdana" panose="020B0604030504040204" pitchFamily="34" charset="0"/>
                <a:cs typeface="Times New Roman" panose="02020603050405020304" pitchFamily="18" charset="0"/>
              </a:rPr>
              <a:t>Marshall Hathaway, J. J., Garcia, M. G.,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Balasch</a:t>
            </a:r>
            <a:r>
              <a:rPr lang="en-US" sz="1600" dirty="0">
                <a:effectLst/>
                <a:latin typeface="Verdana" panose="020B0604030504040204" pitchFamily="34" charset="0"/>
                <a:ea typeface="Verdana" panose="020B0604030504040204" pitchFamily="34" charset="0"/>
                <a:cs typeface="Times New Roman" panose="02020603050405020304" pitchFamily="18" charset="0"/>
              </a:rPr>
              <a:t>, M. M.,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Spilde</a:t>
            </a:r>
            <a:r>
              <a:rPr lang="en-US" sz="1600" dirty="0">
                <a:effectLst/>
                <a:latin typeface="Verdana" panose="020B0604030504040204" pitchFamily="34" charset="0"/>
                <a:ea typeface="Verdana" panose="020B0604030504040204" pitchFamily="34" charset="0"/>
                <a:cs typeface="Times New Roman" panose="02020603050405020304" pitchFamily="18" charset="0"/>
              </a:rPr>
              <a:t>, M. N., Stone, F. D.,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Dapkevicius</a:t>
            </a:r>
            <a:r>
              <a:rPr lang="en-US" sz="1600" dirty="0">
                <a:effectLst/>
                <a:latin typeface="Verdana" panose="020B0604030504040204" pitchFamily="34" charset="0"/>
                <a:ea typeface="Verdana" panose="020B0604030504040204" pitchFamily="34" charset="0"/>
                <a:cs typeface="Times New Roman" panose="02020603050405020304" pitchFamily="18" charset="0"/>
              </a:rPr>
              <a:t>, M. L., Amorim, I. R., Gabriel, R., Borges, P. A., &amp; Northup, D. E. (2014). Comparison of Bacterial Diversity in Azorean and Hawai'ian Lava Cave Microbial Mats. Geomicrobiology journal, 31(3), 205–220. </a:t>
            </a:r>
            <a:r>
              <a:rPr lang="en-US" sz="16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5"/>
              </a:rPr>
              <a:t>https://doi.org/10.1080/01490451.2013.777491</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Verdana" panose="020B0604030504040204" pitchFamily="34" charset="0"/>
                <a:ea typeface="Verdana" panose="020B0604030504040204" pitchFamily="34" charset="0"/>
                <a:cs typeface="Times New Roman" panose="02020603050405020304" pitchFamily="18" charset="0"/>
              </a:rPr>
              <a:t>[2] </a:t>
            </a:r>
            <a:r>
              <a:rPr lang="en-US" sz="1600" dirty="0">
                <a:effectLst/>
                <a:latin typeface="Verdana" panose="020B0604030504040204" pitchFamily="34" charset="0"/>
                <a:ea typeface="Verdana" panose="020B0604030504040204" pitchFamily="34" charset="0"/>
                <a:cs typeface="Times New Roman" panose="02020603050405020304" pitchFamily="18" charset="0"/>
              </a:rPr>
              <a:t>Thompson, E., Erickson, M., Malik, N., Mettler, R., Reman, B., Ren, Y., and Bergmann, D. 2020.  Culture-independent characterization of ‘cave silver’ biofilms from the 1470 m level of the Sanford Underground Research Facility, Lead,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SD.Proc</a:t>
            </a:r>
            <a:r>
              <a:rPr lang="en-US" sz="1600" dirty="0">
                <a:effectLst/>
                <a:latin typeface="Verdana" panose="020B0604030504040204" pitchFamily="34" charset="0"/>
                <a:ea typeface="Verdana" panose="020B0604030504040204" pitchFamily="34" charset="0"/>
                <a:cs typeface="Times New Roman" panose="02020603050405020304" pitchFamily="18" charset="0"/>
              </a:rPr>
              <a:t>. S.D. Acad. Sci.  99: 29-55. </a:t>
            </a:r>
            <a:r>
              <a:rPr lang="en-US" sz="16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6"/>
              </a:rPr>
              <a:t>https://www.sdaos.org/wp-content/uploads/pdfs/2020/20-13%20Bergmann%20full.pdf</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p>
          <a:p>
            <a:pPr marL="0" marR="0">
              <a:lnSpc>
                <a:spcPct val="107000"/>
              </a:lnSpc>
              <a:spcBef>
                <a:spcPts val="0"/>
              </a:spcBef>
              <a:spcAft>
                <a:spcPts val="800"/>
              </a:spcAft>
            </a:pPr>
            <a:r>
              <a:rPr lang="en-US" sz="1600" b="1" dirty="0">
                <a:effectLst/>
                <a:latin typeface="Verdana" panose="020B0604030504040204" pitchFamily="34" charset="0"/>
                <a:ea typeface="Verdana" panose="020B0604030504040204" pitchFamily="34" charset="0"/>
                <a:cs typeface="Times New Roman" panose="02020603050405020304" pitchFamily="18" charset="0"/>
              </a:rPr>
              <a:t>[3]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Klindworth</a:t>
            </a:r>
            <a:r>
              <a:rPr lang="en-US" sz="1600" dirty="0">
                <a:effectLst/>
                <a:latin typeface="Verdana" panose="020B0604030504040204" pitchFamily="34" charset="0"/>
                <a:ea typeface="Verdana" panose="020B0604030504040204" pitchFamily="34" charset="0"/>
                <a:cs typeface="Times New Roman" panose="02020603050405020304" pitchFamily="18" charset="0"/>
              </a:rPr>
              <a:t>, A.,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Pruesse</a:t>
            </a:r>
            <a:r>
              <a:rPr lang="en-US" sz="1600" dirty="0">
                <a:effectLst/>
                <a:latin typeface="Verdana" panose="020B0604030504040204" pitchFamily="34" charset="0"/>
                <a:ea typeface="Verdana" panose="020B0604030504040204" pitchFamily="34" charset="0"/>
                <a:cs typeface="Times New Roman" panose="02020603050405020304" pitchFamily="18" charset="0"/>
              </a:rPr>
              <a:t>, E.,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Schweer</a:t>
            </a:r>
            <a:r>
              <a:rPr lang="en-US" sz="1600" dirty="0">
                <a:effectLst/>
                <a:latin typeface="Verdana" panose="020B0604030504040204" pitchFamily="34" charset="0"/>
                <a:ea typeface="Verdana" panose="020B0604030504040204" pitchFamily="34" charset="0"/>
                <a:cs typeface="Times New Roman" panose="02020603050405020304" pitchFamily="18" charset="0"/>
              </a:rPr>
              <a:t>, T.,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Peplies</a:t>
            </a:r>
            <a:r>
              <a:rPr lang="en-US" sz="1600" dirty="0">
                <a:effectLst/>
                <a:latin typeface="Verdana" panose="020B0604030504040204" pitchFamily="34" charset="0"/>
                <a:ea typeface="Verdana" panose="020B0604030504040204" pitchFamily="34" charset="0"/>
                <a:cs typeface="Times New Roman" panose="02020603050405020304" pitchFamily="18" charset="0"/>
              </a:rPr>
              <a:t>, J., Quast, C., Horn, M., &amp; </a:t>
            </a:r>
            <a:r>
              <a:rPr lang="en-US" sz="1600" dirty="0" err="1">
                <a:effectLst/>
                <a:latin typeface="Verdana" panose="020B0604030504040204" pitchFamily="34" charset="0"/>
                <a:ea typeface="Verdana" panose="020B0604030504040204" pitchFamily="34" charset="0"/>
                <a:cs typeface="Times New Roman" panose="02020603050405020304" pitchFamily="18" charset="0"/>
              </a:rPr>
              <a:t>Glöckner</a:t>
            </a:r>
            <a:r>
              <a:rPr lang="en-US" sz="1600" dirty="0">
                <a:effectLst/>
                <a:latin typeface="Verdana" panose="020B0604030504040204" pitchFamily="34" charset="0"/>
                <a:ea typeface="Verdana" panose="020B0604030504040204" pitchFamily="34" charset="0"/>
                <a:cs typeface="Times New Roman" panose="02020603050405020304" pitchFamily="18" charset="0"/>
              </a:rPr>
              <a:t>, F. O. (2013). Evaluation of general 16S ribosomal RNA gene PCR primers for classical and next-generation sequencing-based diversity studies. Nucleic acids research, 41(1), e1. </a:t>
            </a:r>
            <a:r>
              <a:rPr lang="en-US" sz="16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7"/>
              </a:rPr>
              <a:t>https://doi.org/10.1093/nar/gks808</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96" name="TextBox 95">
            <a:extLst>
              <a:ext uri="{FF2B5EF4-FFF2-40B4-BE49-F238E27FC236}">
                <a16:creationId xmlns:a16="http://schemas.microsoft.com/office/drawing/2014/main" id="{FA6984F2-6F1D-45C5-933B-988F015470C0}"/>
              </a:ext>
            </a:extLst>
          </p:cNvPr>
          <p:cNvSpPr txBox="1"/>
          <p:nvPr/>
        </p:nvSpPr>
        <p:spPr>
          <a:xfrm>
            <a:off x="478701" y="20228444"/>
            <a:ext cx="10057614" cy="796686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Biofilm samples were collected at the 244, 518, and 1478 m levels of SURF in 2 mL sterile falcon tubes and brought back to the lab at ambient temperatures.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Particles in the air were collected with an Andersen Air Sampler along with rock and soil surface samples to determine the possible origin of the cave silver. Temperature and humidity measurements were also noted.</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Cave silver and rock samples were cultured on low-nutrient R2B media with sediment extract and analyzed under a light microscope.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Microbial cell shapes from selected solid wall surface rock and cave silver samples from the 244 and 1478 m levels were observed with a Scanning Electron Microscope (SEM).</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DNA from cave silver, rock, sediment, air, and outside surface samples were extracted using the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DNeasy</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PowerLyzer</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Powersoil</a:t>
            </a:r>
            <a:r>
              <a:rPr lang="en-US" sz="2000" dirty="0">
                <a:effectLst/>
                <a:latin typeface="Verdana" panose="020B0604030504040204" pitchFamily="34" charset="0"/>
                <a:ea typeface="Verdana" panose="020B0604030504040204" pitchFamily="34" charset="0"/>
                <a:cs typeface="Times New Roman" panose="02020603050405020304" pitchFamily="18" charset="0"/>
              </a:rPr>
              <a:t> DNA Isolation Kit (Qiagen) according to manufacturer’s protocol. Extracted DNA was quantified using the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NanoDrop</a:t>
            </a:r>
            <a:r>
              <a:rPr lang="en-US" sz="2000" dirty="0">
                <a:effectLst/>
                <a:latin typeface="Verdana" panose="020B0604030504040204" pitchFamily="34" charset="0"/>
                <a:ea typeface="Verdana" panose="020B0604030504040204" pitchFamily="34" charset="0"/>
                <a:cs typeface="Times New Roman" panose="02020603050405020304" pitchFamily="18" charset="0"/>
              </a:rPr>
              <a:t> ND-100 Spectrophotometer to check initial DNA amplification.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Polymerase Chain Reaction (PCR) was performed to amplify the V3-V4 regions of the 16S rRNA genes using primers 341F/785R and indices were attached to the 16S rRNA amplicon library using an Illumina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Nextera</a:t>
            </a:r>
            <a:r>
              <a:rPr lang="en-US" sz="2000" dirty="0">
                <a:effectLst/>
                <a:latin typeface="Verdana" panose="020B0604030504040204" pitchFamily="34" charset="0"/>
                <a:ea typeface="Verdana" panose="020B0604030504040204" pitchFamily="34" charset="0"/>
                <a:cs typeface="Times New Roman" panose="02020603050405020304" pitchFamily="18" charset="0"/>
              </a:rPr>
              <a:t> Kit [3].</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Concentration of the 16S rDNA libraries were assessed with a Qubit 2.0 fluorometer and final libraries were normalized. </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DNA sequencing was performed using an Illumina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MiSeq</a:t>
            </a:r>
            <a:r>
              <a:rPr lang="en-US" sz="2000" dirty="0">
                <a:effectLst/>
                <a:latin typeface="Verdana" panose="020B0604030504040204" pitchFamily="34" charset="0"/>
                <a:ea typeface="Verdana" panose="020B0604030504040204" pitchFamily="34" charset="0"/>
                <a:cs typeface="Times New Roman" panose="02020603050405020304" pitchFamily="18" charset="0"/>
              </a:rPr>
              <a:t> instrument and the output was analyzed in the CLC Bio Genomic Workbench software. </a:t>
            </a:r>
          </a:p>
        </p:txBody>
      </p:sp>
      <p:pic>
        <p:nvPicPr>
          <p:cNvPr id="97" name="Picture 96" descr="Chart, sunburst chart&#10;&#10;Description automatically generated">
            <a:extLst>
              <a:ext uri="{FF2B5EF4-FFF2-40B4-BE49-F238E27FC236}">
                <a16:creationId xmlns:a16="http://schemas.microsoft.com/office/drawing/2014/main" id="{70B92A17-9161-4C84-8A82-CE97E000691E}"/>
              </a:ext>
            </a:extLst>
          </p:cNvPr>
          <p:cNvPicPr>
            <a:picLocks noChangeAspect="1"/>
          </p:cNvPicPr>
          <p:nvPr/>
        </p:nvPicPr>
        <p:blipFill rotWithShape="1">
          <a:blip r:embed="rId18">
            <a:extLst>
              <a:ext uri="{28A0092B-C50C-407E-A947-70E740481C1C}">
                <a14:useLocalDpi xmlns:a14="http://schemas.microsoft.com/office/drawing/2010/main" val="0"/>
              </a:ext>
            </a:extLst>
          </a:blip>
          <a:srcRect l="26714" t="1297" r="5437" b="20347"/>
          <a:stretch/>
        </p:blipFill>
        <p:spPr>
          <a:xfrm>
            <a:off x="31288014" y="9490789"/>
            <a:ext cx="5883547" cy="5883547"/>
          </a:xfrm>
          <a:prstGeom prst="rect">
            <a:avLst/>
          </a:prstGeom>
        </p:spPr>
      </p:pic>
      <p:pic>
        <p:nvPicPr>
          <p:cNvPr id="98" name="Picture 97" descr="Chart, sunburst chart&#10;&#10;Description automatically generated">
            <a:extLst>
              <a:ext uri="{FF2B5EF4-FFF2-40B4-BE49-F238E27FC236}">
                <a16:creationId xmlns:a16="http://schemas.microsoft.com/office/drawing/2014/main" id="{74B70C27-B071-4A85-A7FD-8DA3C7F6A6F7}"/>
              </a:ext>
            </a:extLst>
          </p:cNvPr>
          <p:cNvPicPr>
            <a:picLocks noChangeAspect="1"/>
          </p:cNvPicPr>
          <p:nvPr/>
        </p:nvPicPr>
        <p:blipFill rotWithShape="1">
          <a:blip r:embed="rId19">
            <a:extLst>
              <a:ext uri="{28A0092B-C50C-407E-A947-70E740481C1C}">
                <a14:useLocalDpi xmlns:a14="http://schemas.microsoft.com/office/drawing/2010/main" val="0"/>
              </a:ext>
            </a:extLst>
          </a:blip>
          <a:srcRect l="26389" t="1623" r="6018" b="20851"/>
          <a:stretch/>
        </p:blipFill>
        <p:spPr>
          <a:xfrm>
            <a:off x="31255103" y="15882286"/>
            <a:ext cx="5924123" cy="5883547"/>
          </a:xfrm>
          <a:prstGeom prst="rect">
            <a:avLst/>
          </a:prstGeom>
        </p:spPr>
      </p:pic>
      <p:pic>
        <p:nvPicPr>
          <p:cNvPr id="99" name="Picture 98" descr="Chart, sunburst chart&#10;&#10;Description automatically generated">
            <a:extLst>
              <a:ext uri="{FF2B5EF4-FFF2-40B4-BE49-F238E27FC236}">
                <a16:creationId xmlns:a16="http://schemas.microsoft.com/office/drawing/2014/main" id="{F6C1FB31-5897-4FC1-AB99-920732AC660F}"/>
              </a:ext>
            </a:extLst>
          </p:cNvPr>
          <p:cNvPicPr>
            <a:picLocks noChangeAspect="1"/>
          </p:cNvPicPr>
          <p:nvPr/>
        </p:nvPicPr>
        <p:blipFill rotWithShape="1">
          <a:blip r:embed="rId20">
            <a:extLst>
              <a:ext uri="{28A0092B-C50C-407E-A947-70E740481C1C}">
                <a14:useLocalDpi xmlns:a14="http://schemas.microsoft.com/office/drawing/2010/main" val="0"/>
              </a:ext>
            </a:extLst>
          </a:blip>
          <a:srcRect l="26344" t="708" r="6411" b="20485"/>
          <a:stretch/>
        </p:blipFill>
        <p:spPr>
          <a:xfrm>
            <a:off x="31329767" y="22380682"/>
            <a:ext cx="5883547" cy="5970551"/>
          </a:xfrm>
          <a:prstGeom prst="rect">
            <a:avLst/>
          </a:prstGeom>
        </p:spPr>
      </p:pic>
      <p:sp>
        <p:nvSpPr>
          <p:cNvPr id="100" name="Rectangle 99">
            <a:extLst>
              <a:ext uri="{FF2B5EF4-FFF2-40B4-BE49-F238E27FC236}">
                <a16:creationId xmlns:a16="http://schemas.microsoft.com/office/drawing/2014/main" id="{F4680E7F-C58E-4F4E-B54C-68BF3430CB69}"/>
              </a:ext>
            </a:extLst>
          </p:cNvPr>
          <p:cNvSpPr/>
          <p:nvPr/>
        </p:nvSpPr>
        <p:spPr>
          <a:xfrm>
            <a:off x="290420" y="13782737"/>
            <a:ext cx="4864462" cy="4859007"/>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18F574A-BBBD-48B0-A904-76F87610AA38}"/>
              </a:ext>
            </a:extLst>
          </p:cNvPr>
          <p:cNvSpPr/>
          <p:nvPr/>
        </p:nvSpPr>
        <p:spPr>
          <a:xfrm>
            <a:off x="5838500" y="13744858"/>
            <a:ext cx="4864462" cy="4859007"/>
          </a:xfrm>
          <a:prstGeom prst="rect">
            <a:avLst/>
          </a:prstGeom>
          <a:solidFill>
            <a:schemeClr val="bg1">
              <a:lumMod val="95000"/>
            </a:schemeClr>
          </a:solidFill>
          <a:ln w="76200">
            <a:solidFill>
              <a:srgbClr val="503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descr="A close-up of a cave&#10;&#10;Description automatically generated with low confidence">
            <a:extLst>
              <a:ext uri="{FF2B5EF4-FFF2-40B4-BE49-F238E27FC236}">
                <a16:creationId xmlns:a16="http://schemas.microsoft.com/office/drawing/2014/main" id="{BC1F2454-F863-444A-9B8C-9363C20DC231}"/>
              </a:ext>
            </a:extLst>
          </p:cNvPr>
          <p:cNvPicPr>
            <a:picLocks noChangeAspect="1"/>
          </p:cNvPicPr>
          <p:nvPr/>
        </p:nvPicPr>
        <p:blipFill rotWithShape="1">
          <a:blip r:embed="rId21">
            <a:extLst>
              <a:ext uri="{28A0092B-C50C-407E-A947-70E740481C1C}">
                <a14:useLocalDpi xmlns:a14="http://schemas.microsoft.com/office/drawing/2010/main" val="0"/>
              </a:ext>
            </a:extLst>
          </a:blip>
          <a:srcRect l="12665" r="13856"/>
          <a:stretch/>
        </p:blipFill>
        <p:spPr>
          <a:xfrm>
            <a:off x="526898" y="14011163"/>
            <a:ext cx="4340975" cy="4430821"/>
          </a:xfrm>
          <a:prstGeom prst="rect">
            <a:avLst/>
          </a:prstGeom>
        </p:spPr>
      </p:pic>
      <p:pic>
        <p:nvPicPr>
          <p:cNvPr id="103" name="Picture 102" descr="A picture containing indoor, dirty&#10;&#10;Description automatically generated">
            <a:extLst>
              <a:ext uri="{FF2B5EF4-FFF2-40B4-BE49-F238E27FC236}">
                <a16:creationId xmlns:a16="http://schemas.microsoft.com/office/drawing/2014/main" id="{F32201F7-2DA9-4B67-9409-3214EE300F70}"/>
              </a:ext>
            </a:extLst>
          </p:cNvPr>
          <p:cNvPicPr>
            <a:picLocks noChangeAspect="1"/>
          </p:cNvPicPr>
          <p:nvPr/>
        </p:nvPicPr>
        <p:blipFill rotWithShape="1">
          <a:blip r:embed="rId22">
            <a:extLst>
              <a:ext uri="{28A0092B-C50C-407E-A947-70E740481C1C}">
                <a14:useLocalDpi xmlns:a14="http://schemas.microsoft.com/office/drawing/2010/main" val="0"/>
              </a:ext>
            </a:extLst>
          </a:blip>
          <a:srcRect t="7140" b="16309"/>
          <a:stretch/>
        </p:blipFill>
        <p:spPr>
          <a:xfrm>
            <a:off x="6110045" y="13994827"/>
            <a:ext cx="4312120" cy="4401368"/>
          </a:xfrm>
          <a:prstGeom prst="rect">
            <a:avLst/>
          </a:prstGeom>
        </p:spPr>
      </p:pic>
      <p:pic>
        <p:nvPicPr>
          <p:cNvPr id="2082" name="Picture 2081">
            <a:extLst>
              <a:ext uri="{FF2B5EF4-FFF2-40B4-BE49-F238E27FC236}">
                <a16:creationId xmlns:a16="http://schemas.microsoft.com/office/drawing/2014/main" id="{0C59902D-5BA4-4D11-9B55-4483FF03BF24}"/>
              </a:ext>
            </a:extLst>
          </p:cNvPr>
          <p:cNvPicPr>
            <a:picLocks noChangeAspect="1"/>
          </p:cNvPicPr>
          <p:nvPr/>
        </p:nvPicPr>
        <p:blipFill>
          <a:blip r:embed="rId23"/>
          <a:stretch>
            <a:fillRect/>
          </a:stretch>
        </p:blipFill>
        <p:spPr>
          <a:xfrm>
            <a:off x="11253843" y="6745928"/>
            <a:ext cx="12078484" cy="2180232"/>
          </a:xfrm>
          <a:prstGeom prst="rect">
            <a:avLst/>
          </a:prstGeom>
        </p:spPr>
      </p:pic>
      <p:pic>
        <p:nvPicPr>
          <p:cNvPr id="2083" name="Picture 2082">
            <a:extLst>
              <a:ext uri="{FF2B5EF4-FFF2-40B4-BE49-F238E27FC236}">
                <a16:creationId xmlns:a16="http://schemas.microsoft.com/office/drawing/2014/main" id="{B8AEA130-1355-488B-AFAD-030F03BE7633}"/>
              </a:ext>
            </a:extLst>
          </p:cNvPr>
          <p:cNvPicPr>
            <a:picLocks noChangeAspect="1"/>
          </p:cNvPicPr>
          <p:nvPr/>
        </p:nvPicPr>
        <p:blipFill>
          <a:blip r:embed="rId24"/>
          <a:stretch>
            <a:fillRect/>
          </a:stretch>
        </p:blipFill>
        <p:spPr>
          <a:xfrm>
            <a:off x="27913129" y="6747778"/>
            <a:ext cx="9379816" cy="2176532"/>
          </a:xfrm>
          <a:prstGeom prst="rect">
            <a:avLst/>
          </a:prstGeom>
        </p:spPr>
      </p:pic>
      <p:sp>
        <p:nvSpPr>
          <p:cNvPr id="2084" name="TextBox 2083">
            <a:extLst>
              <a:ext uri="{FF2B5EF4-FFF2-40B4-BE49-F238E27FC236}">
                <a16:creationId xmlns:a16="http://schemas.microsoft.com/office/drawing/2014/main" id="{E8544842-F72F-447B-AC07-7B9DD45BC76E}"/>
              </a:ext>
            </a:extLst>
          </p:cNvPr>
          <p:cNvSpPr txBox="1"/>
          <p:nvPr/>
        </p:nvSpPr>
        <p:spPr>
          <a:xfrm>
            <a:off x="31255103" y="9547201"/>
            <a:ext cx="2464933"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244 m</a:t>
            </a:r>
          </a:p>
        </p:txBody>
      </p:sp>
      <p:sp>
        <p:nvSpPr>
          <p:cNvPr id="113" name="TextBox 112">
            <a:extLst>
              <a:ext uri="{FF2B5EF4-FFF2-40B4-BE49-F238E27FC236}">
                <a16:creationId xmlns:a16="http://schemas.microsoft.com/office/drawing/2014/main" id="{387C039A-EF1B-4316-9E60-CE66C620893F}"/>
              </a:ext>
            </a:extLst>
          </p:cNvPr>
          <p:cNvSpPr txBox="1"/>
          <p:nvPr/>
        </p:nvSpPr>
        <p:spPr>
          <a:xfrm>
            <a:off x="31271463" y="15940815"/>
            <a:ext cx="1470609" cy="523220"/>
          </a:xfrm>
          <a:prstGeom prst="rect">
            <a:avLst/>
          </a:prstGeom>
          <a:noFill/>
        </p:spPr>
        <p:txBody>
          <a:bodyPr wrap="square">
            <a:spAutoFit/>
          </a:bodyPr>
          <a:lstStyle/>
          <a:p>
            <a:r>
              <a:rPr lang="en-US" sz="2800" b="1" dirty="0">
                <a:latin typeface="Verdana" panose="020B0604030504040204" pitchFamily="34" charset="0"/>
                <a:ea typeface="Verdana" panose="020B0604030504040204" pitchFamily="34" charset="0"/>
              </a:rPr>
              <a:t>518 m</a:t>
            </a:r>
          </a:p>
        </p:txBody>
      </p:sp>
      <p:sp>
        <p:nvSpPr>
          <p:cNvPr id="114" name="TextBox 113">
            <a:extLst>
              <a:ext uri="{FF2B5EF4-FFF2-40B4-BE49-F238E27FC236}">
                <a16:creationId xmlns:a16="http://schemas.microsoft.com/office/drawing/2014/main" id="{456633FE-F755-43EE-B165-CF5E215EEA38}"/>
              </a:ext>
            </a:extLst>
          </p:cNvPr>
          <p:cNvSpPr txBox="1"/>
          <p:nvPr/>
        </p:nvSpPr>
        <p:spPr>
          <a:xfrm>
            <a:off x="31313484" y="22401035"/>
            <a:ext cx="2464933"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1478 m</a:t>
            </a:r>
          </a:p>
        </p:txBody>
      </p:sp>
    </p:spTree>
    <p:extLst>
      <p:ext uri="{BB962C8B-B14F-4D97-AF65-F5344CB8AC3E}">
        <p14:creationId xmlns:p14="http://schemas.microsoft.com/office/powerpoint/2010/main" val="3393308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2453</TotalTime>
  <Words>1209</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Symbol</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Hasti Asrari</dc:creator>
  <cp:lastModifiedBy>Mount, Brianna</cp:lastModifiedBy>
  <cp:revision>5</cp:revision>
  <dcterms:created xsi:type="dcterms:W3CDTF">2021-07-01T19:22:43Z</dcterms:created>
  <dcterms:modified xsi:type="dcterms:W3CDTF">2021-07-29T17:44:07Z</dcterms:modified>
</cp:coreProperties>
</file>