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256" r:id="rId2"/>
    <p:sldId id="307" r:id="rId3"/>
    <p:sldId id="309" r:id="rId4"/>
    <p:sldId id="321" r:id="rId5"/>
    <p:sldId id="320" r:id="rId6"/>
    <p:sldId id="258" r:id="rId7"/>
    <p:sldId id="288" r:id="rId8"/>
    <p:sldId id="283" r:id="rId9"/>
    <p:sldId id="328" r:id="rId10"/>
    <p:sldId id="289" r:id="rId11"/>
    <p:sldId id="329" r:id="rId12"/>
    <p:sldId id="325" r:id="rId13"/>
    <p:sldId id="326" r:id="rId14"/>
    <p:sldId id="290" r:id="rId15"/>
    <p:sldId id="291" r:id="rId16"/>
    <p:sldId id="292" r:id="rId17"/>
    <p:sldId id="311" r:id="rId18"/>
    <p:sldId id="327" r:id="rId19"/>
    <p:sldId id="324" r:id="rId20"/>
    <p:sldId id="317" r:id="rId21"/>
    <p:sldId id="273" r:id="rId22"/>
    <p:sldId id="312" r:id="rId23"/>
    <p:sldId id="323" r:id="rId24"/>
    <p:sldId id="281" r:id="rId25"/>
    <p:sldId id="322" r:id="rId26"/>
    <p:sldId id="293" r:id="rId27"/>
    <p:sldId id="314" r:id="rId28"/>
    <p:sldId id="294" r:id="rId29"/>
    <p:sldId id="302" r:id="rId30"/>
    <p:sldId id="303" r:id="rId31"/>
    <p:sldId id="305" r:id="rId32"/>
    <p:sldId id="304" r:id="rId33"/>
    <p:sldId id="278" r:id="rId34"/>
    <p:sldId id="261" r:id="rId35"/>
    <p:sldId id="265" r:id="rId36"/>
    <p:sldId id="262" r:id="rId37"/>
    <p:sldId id="263" r:id="rId38"/>
    <p:sldId id="264" r:id="rId39"/>
    <p:sldId id="299" r:id="rId40"/>
    <p:sldId id="300" r:id="rId41"/>
    <p:sldId id="301" r:id="rId4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336"/>
    <a:srgbClr val="FFC7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2226" autoAdjust="0"/>
  </p:normalViewPr>
  <p:slideViewPr>
    <p:cSldViewPr snapToGrid="0">
      <p:cViewPr varScale="1">
        <p:scale>
          <a:sx n="73" d="100"/>
          <a:sy n="73" d="100"/>
        </p:scale>
        <p:origin x="1374" y="60"/>
      </p:cViewPr>
      <p:guideLst/>
    </p:cSldViewPr>
  </p:slideViewPr>
  <p:outlineViewPr>
    <p:cViewPr>
      <p:scale>
        <a:sx n="33" d="100"/>
        <a:sy n="33" d="100"/>
      </p:scale>
      <p:origin x="0" y="-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E33D52A-F767-402E-9568-AF037905761F}" type="datetimeFigureOut">
              <a:rPr lang="en-US" smtClean="0"/>
              <a:t>8/17/2018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70D4CD6-D66B-464A-8469-2DEF97476C26}" type="slidenum">
              <a:rPr lang="en-US" smtClean="0"/>
              <a:t>‹#›</a:t>
            </a:fld>
            <a:endParaRPr lang="en-US" dirty="0"/>
          </a:p>
        </p:txBody>
      </p:sp>
    </p:spTree>
    <p:extLst>
      <p:ext uri="{BB962C8B-B14F-4D97-AF65-F5344CB8AC3E}">
        <p14:creationId xmlns:p14="http://schemas.microsoft.com/office/powerpoint/2010/main" val="3393815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CA467B6-C440-465D-A37C-9D24884AB2C9}" type="datetimeFigureOut">
              <a:rPr lang="en-US" smtClean="0"/>
              <a:t>8/17/2018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44E1A05-A5D9-4765-AFDA-A9A2D0AFD0DE}" type="slidenum">
              <a:rPr lang="en-US" smtClean="0"/>
              <a:t>‹#›</a:t>
            </a:fld>
            <a:endParaRPr lang="en-US" dirty="0"/>
          </a:p>
        </p:txBody>
      </p:sp>
    </p:spTree>
    <p:extLst>
      <p:ext uri="{BB962C8B-B14F-4D97-AF65-F5344CB8AC3E}">
        <p14:creationId xmlns:p14="http://schemas.microsoft.com/office/powerpoint/2010/main" val="260524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this off my chest…summer. Where did it go?!</a:t>
            </a:r>
          </a:p>
          <a:p>
            <a:r>
              <a:rPr lang="en-US" dirty="0" smtClean="0"/>
              <a:t>Special Announcements: New hires stand</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2</a:t>
            </a:fld>
            <a:endParaRPr lang="en-US" dirty="0"/>
          </a:p>
        </p:txBody>
      </p:sp>
    </p:spTree>
    <p:extLst>
      <p:ext uri="{BB962C8B-B14F-4D97-AF65-F5344CB8AC3E}">
        <p14:creationId xmlns:p14="http://schemas.microsoft.com/office/powerpoint/2010/main" val="1211894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Entering 4</a:t>
            </a:r>
            <a:r>
              <a:rPr lang="en-US" baseline="30000" dirty="0" smtClean="0"/>
              <a:t>th</a:t>
            </a:r>
            <a:r>
              <a:rPr lang="en-US" dirty="0" smtClean="0"/>
              <a:t> year for Triathlon</a:t>
            </a:r>
          </a:p>
          <a:p>
            <a:r>
              <a:rPr lang="en-US" dirty="0" smtClean="0"/>
              <a:t>Student Athletes</a:t>
            </a:r>
            <a:r>
              <a:rPr lang="en-US" baseline="0" dirty="0" smtClean="0"/>
              <a:t> matter</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15</a:t>
            </a:fld>
            <a:endParaRPr lang="en-US" dirty="0"/>
          </a:p>
        </p:txBody>
      </p:sp>
    </p:spTree>
    <p:extLst>
      <p:ext uri="{BB962C8B-B14F-4D97-AF65-F5344CB8AC3E}">
        <p14:creationId xmlns:p14="http://schemas.microsoft.com/office/powerpoint/2010/main" val="368151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BOR and BOR understand this challenge extremely well.</a:t>
            </a:r>
          </a:p>
          <a:p>
            <a:r>
              <a:rPr lang="en-US" dirty="0" smtClean="0"/>
              <a:t>We are working the problem and trying.</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19</a:t>
            </a:fld>
            <a:endParaRPr lang="en-US" dirty="0"/>
          </a:p>
        </p:txBody>
      </p:sp>
    </p:spTree>
    <p:extLst>
      <p:ext uri="{BB962C8B-B14F-4D97-AF65-F5344CB8AC3E}">
        <p14:creationId xmlns:p14="http://schemas.microsoft.com/office/powerpoint/2010/main" val="95071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Insightful</a:t>
            </a:r>
          </a:p>
          <a:p>
            <a:r>
              <a:rPr lang="en-US" dirty="0" smtClean="0"/>
              <a:t>Helpful</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21</a:t>
            </a:fld>
            <a:endParaRPr lang="en-US" dirty="0"/>
          </a:p>
        </p:txBody>
      </p:sp>
    </p:spTree>
    <p:extLst>
      <p:ext uri="{BB962C8B-B14F-4D97-AF65-F5344CB8AC3E}">
        <p14:creationId xmlns:p14="http://schemas.microsoft.com/office/powerpoint/2010/main" val="11212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Thought</a:t>
            </a:r>
            <a:r>
              <a:rPr lang="en-US" baseline="0" dirty="0" smtClean="0"/>
              <a:t> I made sense.</a:t>
            </a:r>
          </a:p>
          <a:p>
            <a:r>
              <a:rPr lang="en-US" baseline="0" dirty="0" smtClean="0"/>
              <a:t>IFR or teaching graduate students how to swim</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23</a:t>
            </a:fld>
            <a:endParaRPr lang="en-US" dirty="0"/>
          </a:p>
        </p:txBody>
      </p:sp>
    </p:spTree>
    <p:extLst>
      <p:ext uri="{BB962C8B-B14F-4D97-AF65-F5344CB8AC3E}">
        <p14:creationId xmlns:p14="http://schemas.microsoft.com/office/powerpoint/2010/main" val="2283039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 of graduating students – this is good</a:t>
            </a:r>
          </a:p>
          <a:p>
            <a:r>
              <a:rPr lang="en-US" dirty="0" smtClean="0"/>
              <a:t>Challenge of scholarships and recruiting</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28</a:t>
            </a:fld>
            <a:endParaRPr lang="en-US" dirty="0"/>
          </a:p>
        </p:txBody>
      </p:sp>
    </p:spTree>
    <p:extLst>
      <p:ext uri="{BB962C8B-B14F-4D97-AF65-F5344CB8AC3E}">
        <p14:creationId xmlns:p14="http://schemas.microsoft.com/office/powerpoint/2010/main" val="2707944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making a difference for students!</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32</a:t>
            </a:fld>
            <a:endParaRPr lang="en-US" dirty="0"/>
          </a:p>
        </p:txBody>
      </p:sp>
    </p:spTree>
    <p:extLst>
      <p:ext uri="{BB962C8B-B14F-4D97-AF65-F5344CB8AC3E}">
        <p14:creationId xmlns:p14="http://schemas.microsoft.com/office/powerpoint/2010/main" val="340895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Video</a:t>
            </a:r>
            <a:endParaRPr lang="en-US"/>
          </a:p>
        </p:txBody>
      </p:sp>
      <p:sp>
        <p:nvSpPr>
          <p:cNvPr id="4" name="Slide Number Placeholder 3"/>
          <p:cNvSpPr>
            <a:spLocks noGrp="1"/>
          </p:cNvSpPr>
          <p:nvPr>
            <p:ph type="sldNum" sz="quarter" idx="10"/>
          </p:nvPr>
        </p:nvSpPr>
        <p:spPr/>
        <p:txBody>
          <a:bodyPr/>
          <a:lstStyle/>
          <a:p>
            <a:fld id="{344E1A05-A5D9-4765-AFDA-A9A2D0AFD0DE}" type="slidenum">
              <a:rPr lang="en-US" smtClean="0"/>
              <a:t>34</a:t>
            </a:fld>
            <a:endParaRPr lang="en-US" dirty="0"/>
          </a:p>
        </p:txBody>
      </p:sp>
    </p:spTree>
    <p:extLst>
      <p:ext uri="{BB962C8B-B14F-4D97-AF65-F5344CB8AC3E}">
        <p14:creationId xmlns:p14="http://schemas.microsoft.com/office/powerpoint/2010/main" val="2587313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23DBDF-D1D7-4A8A-A943-6204F92236DB}" type="slidenum">
              <a:rPr lang="en-US" smtClean="0"/>
              <a:t>35</a:t>
            </a:fld>
            <a:endParaRPr lang="en-US" dirty="0"/>
          </a:p>
        </p:txBody>
      </p:sp>
    </p:spTree>
    <p:extLst>
      <p:ext uri="{BB962C8B-B14F-4D97-AF65-F5344CB8AC3E}">
        <p14:creationId xmlns:p14="http://schemas.microsoft.com/office/powerpoint/2010/main" val="189847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“Can-do” – same as New Faculty</a:t>
            </a:r>
          </a:p>
          <a:p>
            <a:r>
              <a:rPr lang="en-US" dirty="0" smtClean="0"/>
              <a:t>Campus beauty – 1</a:t>
            </a:r>
            <a:r>
              <a:rPr lang="en-US" baseline="30000" dirty="0" smtClean="0"/>
              <a:t>st</a:t>
            </a:r>
            <a:r>
              <a:rPr lang="en-US" dirty="0" smtClean="0"/>
              <a:t> drive thru the canyon</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3</a:t>
            </a:fld>
            <a:endParaRPr lang="en-US" dirty="0"/>
          </a:p>
        </p:txBody>
      </p:sp>
    </p:spTree>
    <p:extLst>
      <p:ext uri="{BB962C8B-B14F-4D97-AF65-F5344CB8AC3E}">
        <p14:creationId xmlns:p14="http://schemas.microsoft.com/office/powerpoint/2010/main" val="403006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SSS – replicate</a:t>
            </a:r>
            <a:r>
              <a:rPr lang="en-US" baseline="0" dirty="0" smtClean="0"/>
              <a:t> campus wide – why it matters.</a:t>
            </a:r>
          </a:p>
          <a:p>
            <a:r>
              <a:rPr lang="en-US" baseline="0" dirty="0" smtClean="0"/>
              <a:t>Being in a club matters!</a:t>
            </a:r>
          </a:p>
          <a:p>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6</a:t>
            </a:fld>
            <a:endParaRPr lang="en-US" dirty="0"/>
          </a:p>
        </p:txBody>
      </p:sp>
    </p:spTree>
    <p:extLst>
      <p:ext uri="{BB962C8B-B14F-4D97-AF65-F5344CB8AC3E}">
        <p14:creationId xmlns:p14="http://schemas.microsoft.com/office/powerpoint/2010/main" val="325976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the goal matters?</a:t>
            </a:r>
            <a:r>
              <a:rPr lang="en-US" baseline="0" dirty="0" smtClean="0"/>
              <a:t>  No funding….environment…because we can do this?!!!</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44E1A05-A5D9-4765-AFDA-A9A2D0AFD0DE}" type="slidenum">
              <a:rPr lang="en-US" smtClean="0"/>
              <a:t>7</a:t>
            </a:fld>
            <a:endParaRPr lang="en-US" dirty="0"/>
          </a:p>
        </p:txBody>
      </p:sp>
    </p:spTree>
    <p:extLst>
      <p:ext uri="{BB962C8B-B14F-4D97-AF65-F5344CB8AC3E}">
        <p14:creationId xmlns:p14="http://schemas.microsoft.com/office/powerpoint/2010/main" val="185653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Dana and </a:t>
            </a:r>
            <a:r>
              <a:rPr lang="en-US" dirty="0" err="1" smtClean="0"/>
              <a:t>LaDawn</a:t>
            </a:r>
            <a:r>
              <a:rPr lang="en-US" dirty="0" smtClean="0"/>
              <a:t> </a:t>
            </a:r>
            <a:r>
              <a:rPr lang="en-US" dirty="0" err="1" smtClean="0"/>
              <a:t>Dykhouse</a:t>
            </a:r>
            <a:endParaRPr lang="en-US" dirty="0" smtClean="0"/>
          </a:p>
          <a:p>
            <a:r>
              <a:rPr lang="en-US" dirty="0" smtClean="0"/>
              <a:t>Johnnie and Shirley Johnson</a:t>
            </a:r>
          </a:p>
          <a:p>
            <a:r>
              <a:rPr lang="en-US" dirty="0" smtClean="0"/>
              <a:t>Chris and </a:t>
            </a:r>
            <a:r>
              <a:rPr lang="en-US" dirty="0" err="1" smtClean="0"/>
              <a:t>Belva</a:t>
            </a:r>
            <a:r>
              <a:rPr lang="en-US" dirty="0" smtClean="0"/>
              <a:t> Anderson</a:t>
            </a:r>
          </a:p>
          <a:p>
            <a:r>
              <a:rPr lang="en-US" dirty="0" smtClean="0"/>
              <a:t>Sanford Health</a:t>
            </a:r>
          </a:p>
          <a:p>
            <a:r>
              <a:rPr lang="en-US" dirty="0" smtClean="0"/>
              <a:t>Damian and Sandy </a:t>
            </a:r>
            <a:r>
              <a:rPr lang="en-US" dirty="0" err="1" smtClean="0"/>
              <a:t>Ederhoff</a:t>
            </a:r>
            <a:endParaRPr lang="en-US" dirty="0" smtClean="0"/>
          </a:p>
          <a:p>
            <a:r>
              <a:rPr lang="en-US" dirty="0" smtClean="0"/>
              <a:t>Many More!!</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9</a:t>
            </a:fld>
            <a:endParaRPr lang="en-US" dirty="0"/>
          </a:p>
        </p:txBody>
      </p:sp>
    </p:spTree>
    <p:extLst>
      <p:ext uri="{BB962C8B-B14F-4D97-AF65-F5344CB8AC3E}">
        <p14:creationId xmlns:p14="http://schemas.microsoft.com/office/powerpoint/2010/main" val="1092489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10</a:t>
            </a:fld>
            <a:endParaRPr lang="en-US" dirty="0"/>
          </a:p>
        </p:txBody>
      </p:sp>
    </p:spTree>
    <p:extLst>
      <p:ext uri="{BB962C8B-B14F-4D97-AF65-F5344CB8AC3E}">
        <p14:creationId xmlns:p14="http://schemas.microsoft.com/office/powerpoint/2010/main" val="9684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our core as a campus.</a:t>
            </a:r>
          </a:p>
          <a:p>
            <a:endParaRPr lang="en-US" dirty="0" smtClean="0"/>
          </a:p>
          <a:p>
            <a:r>
              <a:rPr lang="en-US" dirty="0" smtClean="0"/>
              <a:t>Betsy Silva, Michelin Nelson; Rod Custer, Sharman Adams and all others that helped in any way, please stand. </a:t>
            </a:r>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11</a:t>
            </a:fld>
            <a:endParaRPr lang="en-US" dirty="0"/>
          </a:p>
        </p:txBody>
      </p:sp>
    </p:spTree>
    <p:extLst>
      <p:ext uri="{BB962C8B-B14F-4D97-AF65-F5344CB8AC3E}">
        <p14:creationId xmlns:p14="http://schemas.microsoft.com/office/powerpoint/2010/main" val="68329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Biomedical Research Infrastructure Network</a:t>
            </a:r>
          </a:p>
          <a:p>
            <a:r>
              <a:rPr lang="en-US" dirty="0" smtClean="0"/>
              <a:t>Research Experience for Undergraduates -- REU</a:t>
            </a:r>
          </a:p>
          <a:p>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12</a:t>
            </a:fld>
            <a:endParaRPr lang="en-US" dirty="0"/>
          </a:p>
        </p:txBody>
      </p:sp>
    </p:spTree>
    <p:extLst>
      <p:ext uri="{BB962C8B-B14F-4D97-AF65-F5344CB8AC3E}">
        <p14:creationId xmlns:p14="http://schemas.microsoft.com/office/powerpoint/2010/main" val="4206127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ENACTUS</a:t>
            </a:r>
            <a:r>
              <a:rPr lang="en-US" dirty="0" smtClean="0"/>
              <a:t> - </a:t>
            </a:r>
            <a:r>
              <a:rPr lang="en-US" dirty="0" err="1" smtClean="0"/>
              <a:t>Enactus</a:t>
            </a:r>
            <a:r>
              <a:rPr lang="en-US" dirty="0" smtClean="0"/>
              <a:t> is non-profit organization, involving over 12,000 students on nearly 500 campuses worldwide. </a:t>
            </a:r>
            <a:r>
              <a:rPr lang="en-US" dirty="0" err="1" smtClean="0"/>
              <a:t>Enactus</a:t>
            </a:r>
            <a:r>
              <a:rPr lang="en-US" dirty="0" smtClean="0"/>
              <a:t> teams bring together students, academics, and business leaders to take entrepreneurial action and solve business and community problems, help others, and improve lives. Each year </a:t>
            </a:r>
            <a:r>
              <a:rPr lang="en-US" dirty="0" err="1" smtClean="0"/>
              <a:t>Enactus</a:t>
            </a:r>
            <a:r>
              <a:rPr lang="en-US" dirty="0" smtClean="0"/>
              <a:t> teams present their projects at a formal competition before panels of corporate judges. The </a:t>
            </a:r>
            <a:r>
              <a:rPr lang="en-US" dirty="0" err="1" smtClean="0"/>
              <a:t>Enactus</a:t>
            </a:r>
            <a:r>
              <a:rPr lang="en-US" dirty="0" smtClean="0"/>
              <a:t> experience helps students gain exposure and develop the kind of talent and perspective that strengthens leadership and builds competency.</a:t>
            </a:r>
            <a:endParaRPr lang="en-US" sz="1050" dirty="0" smtClean="0"/>
          </a:p>
          <a:p>
            <a:endParaRPr lang="en-US" dirty="0"/>
          </a:p>
        </p:txBody>
      </p:sp>
      <p:sp>
        <p:nvSpPr>
          <p:cNvPr id="4" name="Slide Number Placeholder 3"/>
          <p:cNvSpPr>
            <a:spLocks noGrp="1"/>
          </p:cNvSpPr>
          <p:nvPr>
            <p:ph type="sldNum" sz="quarter" idx="10"/>
          </p:nvPr>
        </p:nvSpPr>
        <p:spPr/>
        <p:txBody>
          <a:bodyPr/>
          <a:lstStyle/>
          <a:p>
            <a:fld id="{344E1A05-A5D9-4765-AFDA-A9A2D0AFD0DE}" type="slidenum">
              <a:rPr lang="en-US" smtClean="0"/>
              <a:t>13</a:t>
            </a:fld>
            <a:endParaRPr lang="en-US" dirty="0"/>
          </a:p>
        </p:txBody>
      </p:sp>
    </p:spTree>
    <p:extLst>
      <p:ext uri="{BB962C8B-B14F-4D97-AF65-F5344CB8AC3E}">
        <p14:creationId xmlns:p14="http://schemas.microsoft.com/office/powerpoint/2010/main" val="4103239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B12790-3938-4BC8-9F2B-91F073EA4166}"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10741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A882B4-E29E-4F36-8936-913DD1E35928}"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387544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3BC402-A0E1-4DF2-A54E-A24CFE59D707}"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73191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EC48C8-3428-43BB-A752-8FF2B91E6EF0}"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309655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4747A5-3083-4D0B-A38C-5F252A935308}" type="datetime1">
              <a:rPr lang="en-US" smtClean="0"/>
              <a:t>8/17/2018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57783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8338DB-D2A2-42CD-B12E-9F8864510C3E}" type="datetime1">
              <a:rPr lang="en-US" smtClean="0"/>
              <a:t>8/17/2018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380422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FE660B-8FC1-4E74-86F8-2E980BC0D464}" type="datetime1">
              <a:rPr lang="en-US" smtClean="0"/>
              <a:t>8/17/2018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3222451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B15EB1-E370-4114-A098-36D2F691480E}" type="datetime1">
              <a:rPr lang="en-US" smtClean="0"/>
              <a:t>8/17/2018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158341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9029F9-6290-4C63-B909-C385F7AEDB66}" type="datetime1">
              <a:rPr lang="en-US" smtClean="0"/>
              <a:t>8/17/2018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2751019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76BF7C-C043-4B48-9944-4C387391691B}" type="datetime1">
              <a:rPr lang="en-US" smtClean="0"/>
              <a:t>8/17/2018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385622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A7CA1C-17F9-4A97-98A1-BC098B48F52B}" type="datetime1">
              <a:rPr lang="en-US" smtClean="0"/>
              <a:t>8/17/2018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B39C66-D840-41FE-9F98-F226D0482A4C}" type="slidenum">
              <a:rPr lang="en-US" smtClean="0"/>
              <a:t>‹#›</a:t>
            </a:fld>
            <a:endParaRPr lang="en-US" dirty="0"/>
          </a:p>
        </p:txBody>
      </p:sp>
    </p:spTree>
    <p:extLst>
      <p:ext uri="{BB962C8B-B14F-4D97-AF65-F5344CB8AC3E}">
        <p14:creationId xmlns:p14="http://schemas.microsoft.com/office/powerpoint/2010/main" val="206792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C1911-5E19-452F-8260-5E543FEA64A7}" type="datetime1">
              <a:rPr lang="en-US" smtClean="0"/>
              <a:t>8/17/2018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39C66-D840-41FE-9F98-F226D0482A4C}" type="slidenum">
              <a:rPr lang="en-US" smtClean="0"/>
              <a:t>‹#›</a:t>
            </a:fld>
            <a:endParaRPr lang="en-US" dirty="0"/>
          </a:p>
        </p:txBody>
      </p:sp>
    </p:spTree>
    <p:extLst>
      <p:ext uri="{BB962C8B-B14F-4D97-AF65-F5344CB8AC3E}">
        <p14:creationId xmlns:p14="http://schemas.microsoft.com/office/powerpoint/2010/main" val="1680782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cid:image002.png@01D43470.63464C8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B39C66-D840-41FE-9F98-F226D0482A4C}" type="slidenum">
              <a:rPr lang="en-US" sz="1800" smtClean="0"/>
              <a:t>1</a:t>
            </a:fld>
            <a:endParaRPr lang="en-US" sz="1800" dirty="0"/>
          </a:p>
        </p:txBody>
      </p:sp>
    </p:spTree>
    <p:extLst>
      <p:ext uri="{BB962C8B-B14F-4D97-AF65-F5344CB8AC3E}">
        <p14:creationId xmlns:p14="http://schemas.microsoft.com/office/powerpoint/2010/main" val="1878022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2" name="Slide Number Placeholder 1"/>
          <p:cNvSpPr>
            <a:spLocks noGrp="1"/>
          </p:cNvSpPr>
          <p:nvPr>
            <p:ph type="sldNum" sz="quarter" idx="12"/>
          </p:nvPr>
        </p:nvSpPr>
        <p:spPr/>
        <p:txBody>
          <a:bodyPr/>
          <a:lstStyle/>
          <a:p>
            <a:fld id="{ABB39C66-D840-41FE-9F98-F226D0482A4C}" type="slidenum">
              <a:rPr lang="en-US" sz="1800" smtClean="0"/>
              <a:t>10</a:t>
            </a:fld>
            <a:endParaRPr lang="en-US" sz="1800"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25526"/>
          <a:stretch/>
        </p:blipFill>
        <p:spPr>
          <a:xfrm>
            <a:off x="5387713" y="953883"/>
            <a:ext cx="3126172" cy="2798439"/>
          </a:xfrm>
          <a:prstGeom prst="rect">
            <a:avLst/>
          </a:prstGeom>
        </p:spPr>
      </p:pic>
      <p:sp>
        <p:nvSpPr>
          <p:cNvPr id="3" name="TextBox 2"/>
          <p:cNvSpPr txBox="1"/>
          <p:nvPr/>
        </p:nvSpPr>
        <p:spPr>
          <a:xfrm>
            <a:off x="-848964" y="1038682"/>
            <a:ext cx="6236677" cy="4678204"/>
          </a:xfrm>
          <a:prstGeom prst="rect">
            <a:avLst/>
          </a:prstGeom>
          <a:noFill/>
        </p:spPr>
        <p:txBody>
          <a:bodyPr wrap="square" rtlCol="0">
            <a:spAutoFit/>
          </a:bodyPr>
          <a:lstStyle/>
          <a:p>
            <a:pPr marL="1200150" lvl="2" indent="-285750">
              <a:buFont typeface="Arial" panose="020B0604020202020204" pitchFamily="34" charset="0"/>
              <a:buChar char="•"/>
            </a:pPr>
            <a:r>
              <a:rPr lang="en-US" sz="2000" b="1" dirty="0"/>
              <a:t>International partnership </a:t>
            </a:r>
            <a:r>
              <a:rPr lang="en-US" sz="2000" dirty="0"/>
              <a:t>in Slovenia, </a:t>
            </a:r>
            <a:r>
              <a:rPr lang="en-US" sz="2000" dirty="0" smtClean="0"/>
              <a:t>pursuing </a:t>
            </a:r>
            <a:r>
              <a:rPr lang="en-US" sz="2000" dirty="0"/>
              <a:t>Fulbright faculty opportunities and exchange </a:t>
            </a:r>
            <a:r>
              <a:rPr lang="en-US" sz="2000" dirty="0" smtClean="0"/>
              <a:t>options</a:t>
            </a:r>
          </a:p>
          <a:p>
            <a:pPr lvl="2"/>
            <a:endParaRPr lang="en-US" sz="2000" dirty="0"/>
          </a:p>
          <a:p>
            <a:pPr marL="1200150" lvl="2" indent="-285750">
              <a:buFont typeface="Arial" panose="020B0604020202020204" pitchFamily="34" charset="0"/>
              <a:buChar char="•"/>
            </a:pPr>
            <a:r>
              <a:rPr lang="en-US" sz="2000" b="1" dirty="0"/>
              <a:t>100% job placement rate for Psychology Internship Program</a:t>
            </a:r>
          </a:p>
          <a:p>
            <a:pPr marL="1657350" lvl="3" indent="-285750">
              <a:buFont typeface="Arial" panose="020B0604020202020204" pitchFamily="34" charset="0"/>
              <a:buChar char="•"/>
            </a:pPr>
            <a:r>
              <a:rPr lang="en-US" sz="2000" dirty="0"/>
              <a:t>Black Hills Children’s Home, Canyon Hills, Dept. of Social Services, etc</a:t>
            </a:r>
            <a:r>
              <a:rPr lang="en-US" sz="2000" dirty="0" smtClean="0"/>
              <a:t>.</a:t>
            </a:r>
          </a:p>
          <a:p>
            <a:pPr lvl="2"/>
            <a:endParaRPr lang="en-US" sz="2000" dirty="0"/>
          </a:p>
          <a:p>
            <a:pPr marL="1200150" lvl="2" indent="-285750">
              <a:buFont typeface="Arial" panose="020B0604020202020204" pitchFamily="34" charset="0"/>
              <a:buChar char="•"/>
            </a:pPr>
            <a:r>
              <a:rPr lang="en-US" sz="2000" b="1" dirty="0"/>
              <a:t>Online Graduate Education Programs and Online Business programs nationally ranked </a:t>
            </a:r>
            <a:endParaRPr lang="en-US" sz="2000" b="1" dirty="0" smtClean="0"/>
          </a:p>
          <a:p>
            <a:pPr lvl="2"/>
            <a:endParaRPr lang="en-US" sz="2000" dirty="0"/>
          </a:p>
          <a:p>
            <a:pPr marL="1200150" lvl="2" indent="-285750">
              <a:buFont typeface="Arial" panose="020B0604020202020204" pitchFamily="34" charset="0"/>
              <a:buChar char="•"/>
            </a:pPr>
            <a:r>
              <a:rPr lang="en-US" sz="2000" b="1" dirty="0"/>
              <a:t>Collaborative Paraprofessional Scholarship Program </a:t>
            </a:r>
            <a:r>
              <a:rPr lang="en-US" sz="2000" dirty="0" smtClean="0"/>
              <a:t>established with Dept</a:t>
            </a:r>
            <a:r>
              <a:rPr lang="en-US" sz="2000" dirty="0"/>
              <a:t>. of Education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36790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2" name="Slide Number Placeholder 1"/>
          <p:cNvSpPr>
            <a:spLocks noGrp="1"/>
          </p:cNvSpPr>
          <p:nvPr>
            <p:ph type="sldNum" sz="quarter" idx="12"/>
          </p:nvPr>
        </p:nvSpPr>
        <p:spPr/>
        <p:txBody>
          <a:bodyPr/>
          <a:lstStyle/>
          <a:p>
            <a:fld id="{ABB39C66-D840-41FE-9F98-F226D0482A4C}" type="slidenum">
              <a:rPr lang="en-US" sz="1800" smtClean="0"/>
              <a:t>11</a:t>
            </a:fld>
            <a:endParaRPr lang="en-US" sz="1800" dirty="0"/>
          </a:p>
        </p:txBody>
      </p:sp>
      <p:sp>
        <p:nvSpPr>
          <p:cNvPr id="3" name="TextBox 2"/>
          <p:cNvSpPr txBox="1"/>
          <p:nvPr/>
        </p:nvSpPr>
        <p:spPr>
          <a:xfrm>
            <a:off x="142314" y="750920"/>
            <a:ext cx="8766876" cy="5016758"/>
          </a:xfrm>
          <a:prstGeom prst="rect">
            <a:avLst/>
          </a:prstGeom>
          <a:noFill/>
        </p:spPr>
        <p:txBody>
          <a:bodyPr wrap="square" rtlCol="0">
            <a:spAutoFit/>
          </a:bodyPr>
          <a:lstStyle/>
          <a:p>
            <a:pPr marL="0" lvl="2"/>
            <a:r>
              <a:rPr lang="en-US" sz="2000" b="1" dirty="0" smtClean="0"/>
              <a:t>Successful </a:t>
            </a:r>
            <a:r>
              <a:rPr lang="en-US" sz="2000" b="1" dirty="0"/>
              <a:t>CAEP accreditation site </a:t>
            </a:r>
            <a:r>
              <a:rPr lang="en-US" sz="2000" b="1" dirty="0" smtClean="0"/>
              <a:t>visit</a:t>
            </a:r>
          </a:p>
          <a:p>
            <a:pPr marL="0" lvl="2"/>
            <a:endParaRPr lang="en-US" sz="2000" dirty="0"/>
          </a:p>
          <a:p>
            <a:pPr marL="457200" indent="-457200">
              <a:buFont typeface="+mj-lt"/>
              <a:buAutoNum type="arabicPeriod"/>
            </a:pPr>
            <a:r>
              <a:rPr lang="en-US" sz="2000" dirty="0" smtClean="0"/>
              <a:t>CAEP</a:t>
            </a:r>
            <a:r>
              <a:rPr lang="en-US" sz="2000" dirty="0"/>
              <a:t>: Council for the Accreditation of Educator Preparation is a national </a:t>
            </a:r>
            <a:r>
              <a:rPr lang="en-US" sz="2000" dirty="0" smtClean="0"/>
              <a:t>accreditation process. Involves review of educator </a:t>
            </a:r>
            <a:r>
              <a:rPr lang="en-US" sz="2000" dirty="0"/>
              <a:t>preparation programs' standards </a:t>
            </a:r>
            <a:r>
              <a:rPr lang="en-US" sz="2000" dirty="0" smtClean="0"/>
              <a:t>documents, including on-site </a:t>
            </a:r>
            <a:r>
              <a:rPr lang="en-US" sz="2000" dirty="0"/>
              <a:t>campus </a:t>
            </a:r>
            <a:r>
              <a:rPr lang="en-US" sz="2000" dirty="0" smtClean="0"/>
              <a:t>visits.</a:t>
            </a:r>
            <a:endParaRPr lang="en-US" sz="2000" dirty="0"/>
          </a:p>
          <a:p>
            <a:pPr marL="457200" indent="-457200">
              <a:buFont typeface="+mj-lt"/>
              <a:buAutoNum type="arabicPeriod"/>
            </a:pPr>
            <a:r>
              <a:rPr lang="en-US" sz="2000" dirty="0" smtClean="0"/>
              <a:t>This </a:t>
            </a:r>
            <a:r>
              <a:rPr lang="en-US" sz="2000" dirty="0"/>
              <a:t>was BHSU's first CAEP visit, previously being NCATE accredited. CAEP </a:t>
            </a:r>
            <a:r>
              <a:rPr lang="en-US" sz="2000" dirty="0" smtClean="0"/>
              <a:t>is a three-year process!</a:t>
            </a:r>
            <a:endParaRPr lang="en-US" sz="2000" dirty="0"/>
          </a:p>
          <a:p>
            <a:pPr marL="457200" indent="-457200">
              <a:buFont typeface="+mj-lt"/>
              <a:buAutoNum type="arabicPeriod"/>
            </a:pPr>
            <a:r>
              <a:rPr lang="en-US" sz="2000" dirty="0" smtClean="0"/>
              <a:t>CAEP </a:t>
            </a:r>
            <a:r>
              <a:rPr lang="en-US" sz="2000" dirty="0"/>
              <a:t>is a national measurement </a:t>
            </a:r>
            <a:r>
              <a:rPr lang="en-US" sz="2000" dirty="0" smtClean="0"/>
              <a:t>and </a:t>
            </a:r>
            <a:r>
              <a:rPr lang="en-US" sz="2000" dirty="0"/>
              <a:t>requires programs to prove how they are meeting national standards not only through reports, but also faculty qualifications and examining our BH students learning in the "field" (aka our teacher placement program). </a:t>
            </a:r>
            <a:endParaRPr lang="en-US" sz="2000" dirty="0" smtClean="0"/>
          </a:p>
          <a:p>
            <a:pPr marL="457200" indent="-457200">
              <a:buFont typeface="+mj-lt"/>
              <a:buAutoNum type="arabicPeriod"/>
            </a:pPr>
            <a:r>
              <a:rPr lang="en-US" sz="2000" dirty="0" smtClean="0"/>
              <a:t>Official decision November 2018. The </a:t>
            </a:r>
            <a:r>
              <a:rPr lang="en-US" sz="2000" dirty="0"/>
              <a:t>April 2018 site-visit found '0 stipulations' across all five standards. BHSU received only one unmet area, solely based on a new CAEP requirement put into place in 2017, that requires institutions to have three periods of data collection. </a:t>
            </a:r>
            <a:r>
              <a:rPr lang="en-US" sz="2000" dirty="0" smtClean="0"/>
              <a:t>No </a:t>
            </a:r>
            <a:r>
              <a:rPr lang="en-US" sz="2000" dirty="0"/>
              <a:t>college or university in the country has meet this requirement</a:t>
            </a:r>
            <a:r>
              <a:rPr lang="en-US" sz="2000" dirty="0" smtClean="0"/>
              <a:t>.</a:t>
            </a:r>
            <a:endParaRPr lang="en-US" sz="2000" dirty="0"/>
          </a:p>
        </p:txBody>
      </p:sp>
    </p:spTree>
    <p:extLst>
      <p:ext uri="{BB962C8B-B14F-4D97-AF65-F5344CB8AC3E}">
        <p14:creationId xmlns:p14="http://schemas.microsoft.com/office/powerpoint/2010/main" val="2691781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2" name="Slide Number Placeholder 1"/>
          <p:cNvSpPr>
            <a:spLocks noGrp="1"/>
          </p:cNvSpPr>
          <p:nvPr>
            <p:ph type="sldNum" sz="quarter" idx="12"/>
          </p:nvPr>
        </p:nvSpPr>
        <p:spPr/>
        <p:txBody>
          <a:bodyPr/>
          <a:lstStyle/>
          <a:p>
            <a:fld id="{ABB39C66-D840-41FE-9F98-F226D0482A4C}" type="slidenum">
              <a:rPr lang="en-US" sz="1800" smtClean="0"/>
              <a:t>12</a:t>
            </a:fld>
            <a:endParaRPr lang="en-US" sz="18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2513" y="1038681"/>
            <a:ext cx="3906949" cy="2604632"/>
          </a:xfrm>
          <a:prstGeom prst="rect">
            <a:avLst/>
          </a:prstGeom>
        </p:spPr>
      </p:pic>
      <p:sp>
        <p:nvSpPr>
          <p:cNvPr id="3" name="TextBox 2"/>
          <p:cNvSpPr txBox="1"/>
          <p:nvPr/>
        </p:nvSpPr>
        <p:spPr>
          <a:xfrm>
            <a:off x="-848963" y="1038682"/>
            <a:ext cx="5913334" cy="4893647"/>
          </a:xfrm>
          <a:prstGeom prst="rect">
            <a:avLst/>
          </a:prstGeom>
          <a:noFill/>
        </p:spPr>
        <p:txBody>
          <a:bodyPr wrap="square" rtlCol="0">
            <a:spAutoFit/>
          </a:bodyPr>
          <a:lstStyle/>
          <a:p>
            <a:pPr marL="1200150" lvl="2" indent="-285750">
              <a:buFont typeface="Arial" panose="020B0604020202020204" pitchFamily="34" charset="0"/>
              <a:buChar char="•"/>
            </a:pPr>
            <a:r>
              <a:rPr lang="en-US" sz="2400" dirty="0" smtClean="0"/>
              <a:t>Completed NSF funded REU in Green Chemistry, funding 10 students at BHSU over 3 years.</a:t>
            </a:r>
          </a:p>
          <a:p>
            <a:pPr marL="1200150" lvl="2" indent="-285750">
              <a:buFont typeface="Arial" panose="020B0604020202020204" pitchFamily="34" charset="0"/>
              <a:buChar char="•"/>
            </a:pPr>
            <a:r>
              <a:rPr lang="en-US" sz="2400" dirty="0" smtClean="0"/>
              <a:t>In final year of NSF funded REU in Underground Science, funded 15 students at BHSU in year 1 and 2.</a:t>
            </a:r>
          </a:p>
          <a:p>
            <a:pPr marL="1200150" lvl="2" indent="-285750">
              <a:buFont typeface="Arial" panose="020B0604020202020204" pitchFamily="34" charset="0"/>
              <a:buChar char="•"/>
            </a:pPr>
            <a:r>
              <a:rPr lang="en-US" sz="2400" b="1" dirty="0" smtClean="0"/>
              <a:t>Continued support for BRIN REU program, funded more than 100 students at BHSU in the past 8 years.</a:t>
            </a:r>
          </a:p>
          <a:p>
            <a:pPr marL="1200150" lvl="2" indent="-285750">
              <a:buFont typeface="Arial" panose="020B0604020202020204" pitchFamily="34" charset="0"/>
              <a:buChar char="•"/>
            </a:pPr>
            <a:r>
              <a:rPr lang="en-US" sz="2400" b="1" dirty="0" smtClean="0"/>
              <a:t>Strong undergraduate research focus; more than 50 student presentations.</a:t>
            </a:r>
            <a:endParaRPr lang="en-US" sz="2400" b="1" dirty="0"/>
          </a:p>
        </p:txBody>
      </p:sp>
    </p:spTree>
    <p:extLst>
      <p:ext uri="{BB962C8B-B14F-4D97-AF65-F5344CB8AC3E}">
        <p14:creationId xmlns:p14="http://schemas.microsoft.com/office/powerpoint/2010/main" val="3291301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2" name="Slide Number Placeholder 1"/>
          <p:cNvSpPr>
            <a:spLocks noGrp="1"/>
          </p:cNvSpPr>
          <p:nvPr>
            <p:ph type="sldNum" sz="quarter" idx="12"/>
          </p:nvPr>
        </p:nvSpPr>
        <p:spPr/>
        <p:txBody>
          <a:bodyPr/>
          <a:lstStyle/>
          <a:p>
            <a:fld id="{ABB39C66-D840-41FE-9F98-F226D0482A4C}" type="slidenum">
              <a:rPr lang="en-US" sz="1800" smtClean="0"/>
              <a:t>13</a:t>
            </a:fld>
            <a:endParaRPr lang="en-US" sz="1800" dirty="0"/>
          </a:p>
        </p:txBody>
      </p:sp>
      <p:sp>
        <p:nvSpPr>
          <p:cNvPr id="3" name="TextBox 2"/>
          <p:cNvSpPr txBox="1"/>
          <p:nvPr/>
        </p:nvSpPr>
        <p:spPr>
          <a:xfrm>
            <a:off x="-799571" y="770405"/>
            <a:ext cx="6639611" cy="5170646"/>
          </a:xfrm>
          <a:prstGeom prst="rect">
            <a:avLst/>
          </a:prstGeom>
          <a:noFill/>
        </p:spPr>
        <p:txBody>
          <a:bodyPr wrap="square" rtlCol="0">
            <a:spAutoFit/>
          </a:bodyPr>
          <a:lstStyle/>
          <a:p>
            <a:pPr marL="1200150" lvl="2" indent="-285750">
              <a:buFont typeface="Arial" panose="020B0604020202020204" pitchFamily="34" charset="0"/>
              <a:buChar char="•"/>
            </a:pPr>
            <a:r>
              <a:rPr lang="en-US" sz="2200" b="1" dirty="0" smtClean="0"/>
              <a:t>Reviewed and revised the MBA curriculum; stronger emphasis on quantitative programs.</a:t>
            </a:r>
          </a:p>
          <a:p>
            <a:pPr marL="1200150" lvl="2" indent="-285750">
              <a:buFont typeface="Arial" panose="020B0604020202020204" pitchFamily="34" charset="0"/>
              <a:buChar char="•"/>
            </a:pPr>
            <a:r>
              <a:rPr lang="en-US" sz="2200" dirty="0" smtClean="0"/>
              <a:t>ENACTUS did it again – Regional Champions. </a:t>
            </a:r>
            <a:r>
              <a:rPr lang="en-US" sz="2200" dirty="0"/>
              <a:t>T</a:t>
            </a:r>
            <a:r>
              <a:rPr lang="en-US" sz="2200" dirty="0" smtClean="0"/>
              <a:t>he </a:t>
            </a:r>
            <a:r>
              <a:rPr lang="en-US" sz="2200" dirty="0"/>
              <a:t>national competition featured two ongoing projects, Facebook for Retirees and </a:t>
            </a:r>
            <a:r>
              <a:rPr lang="en-US" sz="2200" dirty="0" err="1"/>
              <a:t>BeeSweet</a:t>
            </a:r>
            <a:r>
              <a:rPr lang="en-US" sz="2200" dirty="0"/>
              <a:t> Honey (an international project based in Zambia), and two new projects, Lakota Youth Development and Northern Hills Sources of </a:t>
            </a:r>
            <a:r>
              <a:rPr lang="en-US" sz="2200" dirty="0" smtClean="0"/>
              <a:t>Support.</a:t>
            </a:r>
            <a:endParaRPr lang="en-US" sz="2200" dirty="0"/>
          </a:p>
          <a:p>
            <a:pPr marL="1200150" lvl="2" indent="-285750">
              <a:buFont typeface="Arial" panose="020B0604020202020204" pitchFamily="34" charset="0"/>
              <a:buChar char="•"/>
            </a:pPr>
            <a:r>
              <a:rPr lang="en-US" sz="2200" dirty="0" smtClean="0"/>
              <a:t>Conducted </a:t>
            </a:r>
            <a:r>
              <a:rPr lang="en-US" sz="2200" dirty="0"/>
              <a:t>successful AACSB pre-review accreditation </a:t>
            </a:r>
            <a:r>
              <a:rPr lang="en-US" sz="2200" dirty="0" smtClean="0"/>
              <a:t>March visit.</a:t>
            </a:r>
            <a:r>
              <a:rPr lang="en-US" sz="2200" dirty="0"/>
              <a:t>  The pre-review team noted several continuing elements of program </a:t>
            </a:r>
            <a:r>
              <a:rPr lang="en-US" sz="2200" dirty="0" smtClean="0"/>
              <a:t>quality.</a:t>
            </a:r>
          </a:p>
          <a:p>
            <a:pPr marL="1200150" lvl="2" indent="-285750">
              <a:buFont typeface="Arial" panose="020B0604020202020204" pitchFamily="34" charset="0"/>
              <a:buChar char="•"/>
            </a:pPr>
            <a:r>
              <a:rPr lang="en-US" sz="2200" b="1" dirty="0"/>
              <a:t>Tested block scheduling model for BHSU and </a:t>
            </a:r>
            <a:r>
              <a:rPr lang="en-US" sz="2200" b="1" dirty="0" smtClean="0"/>
              <a:t>System at BHRC.</a:t>
            </a:r>
            <a:endParaRPr lang="en-US" sz="2200" b="1" dirty="0"/>
          </a:p>
        </p:txBody>
      </p:sp>
      <p:pic>
        <p:nvPicPr>
          <p:cNvPr id="1026" name="Picture 2" descr="http://www.bhsu.edu/Portals/0/News/images/2018/June/Enactus%20San%20Bruno%20Regionals%202018_WEB.jpg?ver=2018-06-21-093409-2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040" y="2257988"/>
            <a:ext cx="3293220" cy="2195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590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2" name="Slide Number Placeholder 1"/>
          <p:cNvSpPr>
            <a:spLocks noGrp="1"/>
          </p:cNvSpPr>
          <p:nvPr>
            <p:ph type="sldNum" sz="quarter" idx="12"/>
          </p:nvPr>
        </p:nvSpPr>
        <p:spPr/>
        <p:txBody>
          <a:bodyPr/>
          <a:lstStyle/>
          <a:p>
            <a:fld id="{ABB39C66-D840-41FE-9F98-F226D0482A4C}" type="slidenum">
              <a:rPr lang="en-US" sz="1800" smtClean="0"/>
              <a:t>14</a:t>
            </a:fld>
            <a:endParaRPr lang="en-US" sz="1800"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888" r="15625"/>
          <a:stretch/>
        </p:blipFill>
        <p:spPr>
          <a:xfrm>
            <a:off x="5381297" y="769031"/>
            <a:ext cx="3544594" cy="3011907"/>
          </a:xfrm>
          <a:prstGeom prst="rect">
            <a:avLst/>
          </a:prstGeom>
        </p:spPr>
      </p:pic>
      <p:sp>
        <p:nvSpPr>
          <p:cNvPr id="8" name="TextBox 7"/>
          <p:cNvSpPr txBox="1"/>
          <p:nvPr/>
        </p:nvSpPr>
        <p:spPr>
          <a:xfrm>
            <a:off x="206768" y="887135"/>
            <a:ext cx="5029865" cy="5539978"/>
          </a:xfrm>
          <a:prstGeom prst="rect">
            <a:avLst/>
          </a:prstGeom>
          <a:noFill/>
        </p:spPr>
        <p:txBody>
          <a:bodyPr wrap="square" rtlCol="0">
            <a:spAutoFit/>
          </a:bodyPr>
          <a:lstStyle/>
          <a:p>
            <a:r>
              <a:rPr lang="en-US" sz="2800" b="1" dirty="0" smtClean="0"/>
              <a:t>Upgraded website</a:t>
            </a:r>
          </a:p>
          <a:p>
            <a:pPr marL="457200" indent="-457200">
              <a:buFont typeface="+mj-lt"/>
              <a:buAutoNum type="arabicPeriod"/>
            </a:pPr>
            <a:r>
              <a:rPr lang="en-US" sz="2800" dirty="0" smtClean="0"/>
              <a:t>Marketing and recruitment focus</a:t>
            </a:r>
          </a:p>
          <a:p>
            <a:pPr marL="457200" indent="-457200">
              <a:buFont typeface="+mj-lt"/>
              <a:buAutoNum type="arabicPeriod"/>
            </a:pPr>
            <a:r>
              <a:rPr lang="en-US" sz="2800" dirty="0" smtClean="0">
                <a:ea typeface="Roboto" panose="02000000000000000000" pitchFamily="2" charset="0"/>
              </a:rPr>
              <a:t>Improved functionality and navigation</a:t>
            </a:r>
          </a:p>
          <a:p>
            <a:pPr marL="342900" indent="-342900">
              <a:buFont typeface="Arial" panose="020B0604020202020204" pitchFamily="34" charset="0"/>
              <a:buChar char="•"/>
            </a:pPr>
            <a:endParaRPr lang="en-US" sz="2800" dirty="0">
              <a:ea typeface="Roboto" panose="02000000000000000000" pitchFamily="2" charset="0"/>
            </a:endParaRPr>
          </a:p>
          <a:p>
            <a:r>
              <a:rPr lang="en-US" sz="2800" b="1" dirty="0" smtClean="0"/>
              <a:t>Increased media coverage</a:t>
            </a:r>
          </a:p>
          <a:p>
            <a:endParaRPr lang="en-US" sz="2800" b="1" dirty="0"/>
          </a:p>
          <a:p>
            <a:r>
              <a:rPr lang="en-US" sz="2800" b="1" dirty="0" smtClean="0"/>
              <a:t>Video and</a:t>
            </a:r>
            <a:br>
              <a:rPr lang="en-US" sz="2800" b="1" dirty="0" smtClean="0"/>
            </a:br>
            <a:r>
              <a:rPr lang="en-US" sz="2800" b="1" dirty="0" smtClean="0"/>
              <a:t>online</a:t>
            </a:r>
            <a:br>
              <a:rPr lang="en-US" sz="2800" b="1" dirty="0" smtClean="0"/>
            </a:br>
            <a:r>
              <a:rPr lang="en-US" sz="2800" b="1" dirty="0" smtClean="0"/>
              <a:t>campaigns</a:t>
            </a:r>
            <a:endParaRPr lang="en-US" sz="2800" b="1" dirty="0"/>
          </a:p>
          <a:p>
            <a:endParaRPr lang="en-US" sz="2400" b="1" dirty="0">
              <a:latin typeface="Trebuchet MS" panose="020B0603020202020204" pitchFamily="34" charset="0"/>
            </a:endParaRPr>
          </a:p>
          <a:p>
            <a:pPr marL="342900" indent="-342900">
              <a:buFont typeface="Arial" panose="020B0604020202020204" pitchFamily="34" charset="0"/>
              <a:buChar char="•"/>
            </a:pPr>
            <a:endParaRPr lang="en-US" sz="2200" dirty="0" smtClean="0">
              <a:latin typeface="Trebuchet MS" panose="020B0603020202020204" pitchFamily="34" charset="0"/>
              <a:ea typeface="Roboto" panose="02000000000000000000" pitchFamily="2"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4886" r="24140" b="28666"/>
          <a:stretch/>
        </p:blipFill>
        <p:spPr>
          <a:xfrm>
            <a:off x="2705477" y="3957638"/>
            <a:ext cx="2531156" cy="1992440"/>
          </a:xfrm>
          <a:prstGeom prst="rect">
            <a:avLst/>
          </a:prstGeom>
        </p:spPr>
      </p:pic>
    </p:spTree>
    <p:extLst>
      <p:ext uri="{BB962C8B-B14F-4D97-AF65-F5344CB8AC3E}">
        <p14:creationId xmlns:p14="http://schemas.microsoft.com/office/powerpoint/2010/main" val="1965166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2" name="Slide Number Placeholder 1"/>
          <p:cNvSpPr>
            <a:spLocks noGrp="1"/>
          </p:cNvSpPr>
          <p:nvPr>
            <p:ph type="sldNum" sz="quarter" idx="12"/>
          </p:nvPr>
        </p:nvSpPr>
        <p:spPr/>
        <p:txBody>
          <a:bodyPr/>
          <a:lstStyle/>
          <a:p>
            <a:fld id="{ABB39C66-D840-41FE-9F98-F226D0482A4C}" type="slidenum">
              <a:rPr lang="en-US" sz="1800" smtClean="0"/>
              <a:t>15</a:t>
            </a:fld>
            <a:endParaRPr lang="en-US" sz="1800" dirty="0"/>
          </a:p>
        </p:txBody>
      </p:sp>
      <p:sp>
        <p:nvSpPr>
          <p:cNvPr id="7" name="TextBox 6"/>
          <p:cNvSpPr txBox="1"/>
          <p:nvPr/>
        </p:nvSpPr>
        <p:spPr>
          <a:xfrm>
            <a:off x="265826" y="750920"/>
            <a:ext cx="4751454" cy="4524315"/>
          </a:xfrm>
          <a:prstGeom prst="rect">
            <a:avLst/>
          </a:prstGeom>
          <a:noFill/>
        </p:spPr>
        <p:txBody>
          <a:bodyPr wrap="square" rtlCol="0">
            <a:spAutoFit/>
          </a:bodyPr>
          <a:lstStyle/>
          <a:p>
            <a:pPr marL="236538" lvl="0" indent="-236538" defTabSz="914400" eaLnBrk="0" fontAlgn="base" hangingPunct="0">
              <a:spcBef>
                <a:spcPct val="0"/>
              </a:spcBef>
              <a:spcAft>
                <a:spcPct val="0"/>
              </a:spcAft>
            </a:pPr>
            <a:r>
              <a:rPr lang="en-US" altLang="en-US" sz="3200" b="1" dirty="0" smtClean="0">
                <a:ea typeface="Calibri" panose="020F0502020204030204" pitchFamily="34" charset="0"/>
              </a:rPr>
              <a:t>BHSU Athletics</a:t>
            </a:r>
            <a:endParaRPr lang="en-US" altLang="en-US" sz="3200" b="1" dirty="0"/>
          </a:p>
          <a:p>
            <a:pPr marL="236538" indent="-236538" defTabSz="914400" eaLnBrk="0" fontAlgn="base" hangingPunct="0">
              <a:spcBef>
                <a:spcPct val="0"/>
              </a:spcBef>
              <a:spcAft>
                <a:spcPct val="0"/>
              </a:spcAft>
              <a:buFontTx/>
              <a:buChar char="•"/>
            </a:pPr>
            <a:r>
              <a:rPr lang="en-US" altLang="en-US" sz="3200" dirty="0">
                <a:ea typeface="Calibri" panose="020F0502020204030204" pitchFamily="34" charset="0"/>
              </a:rPr>
              <a:t> </a:t>
            </a:r>
            <a:r>
              <a:rPr lang="en-US" altLang="en-US" sz="3200" b="1" dirty="0">
                <a:ea typeface="Calibri" panose="020F0502020204030204" pitchFamily="34" charset="0"/>
              </a:rPr>
              <a:t>Overall GPA </a:t>
            </a:r>
            <a:r>
              <a:rPr lang="en-US" altLang="en-US" sz="3200" b="1" dirty="0" smtClean="0">
                <a:ea typeface="Calibri" panose="020F0502020204030204" pitchFamily="34" charset="0"/>
              </a:rPr>
              <a:t>3.072 - All </a:t>
            </a:r>
            <a:r>
              <a:rPr lang="en-US" altLang="en-US" sz="3200" b="1" dirty="0">
                <a:ea typeface="Calibri" panose="020F0502020204030204" pitchFamily="34" charset="0"/>
              </a:rPr>
              <a:t>Sports</a:t>
            </a:r>
          </a:p>
          <a:p>
            <a:pPr marL="236538" lvl="0" indent="-236538" defTabSz="914400" eaLnBrk="0" fontAlgn="base" hangingPunct="0">
              <a:spcBef>
                <a:spcPct val="0"/>
              </a:spcBef>
              <a:spcAft>
                <a:spcPct val="0"/>
              </a:spcAft>
              <a:buFontTx/>
              <a:buChar char="•"/>
            </a:pPr>
            <a:r>
              <a:rPr lang="en-US" altLang="en-US" sz="3200" dirty="0" smtClean="0">
                <a:ea typeface="Calibri" panose="020F0502020204030204" pitchFamily="34" charset="0"/>
              </a:rPr>
              <a:t> 5 </a:t>
            </a:r>
            <a:r>
              <a:rPr lang="en-US" altLang="en-US" sz="3200" dirty="0">
                <a:ea typeface="Calibri" panose="020F0502020204030204" pitchFamily="34" charset="0"/>
              </a:rPr>
              <a:t>First Team All-Academic</a:t>
            </a:r>
            <a:endParaRPr lang="en-US" altLang="en-US" sz="3200" dirty="0"/>
          </a:p>
          <a:p>
            <a:pPr marL="236538" lvl="0" indent="-236538" defTabSz="914400" eaLnBrk="0" fontAlgn="base" hangingPunct="0">
              <a:spcBef>
                <a:spcPct val="0"/>
              </a:spcBef>
              <a:spcAft>
                <a:spcPct val="0"/>
              </a:spcAft>
              <a:buFontTx/>
              <a:buChar char="•"/>
            </a:pPr>
            <a:r>
              <a:rPr lang="en-US" altLang="en-US" sz="3200" dirty="0" smtClean="0">
                <a:ea typeface="Calibri" panose="020F0502020204030204" pitchFamily="34" charset="0"/>
              </a:rPr>
              <a:t> 92 </a:t>
            </a:r>
            <a:r>
              <a:rPr lang="en-US" altLang="en-US" sz="3200" dirty="0">
                <a:ea typeface="Calibri" panose="020F0502020204030204" pitchFamily="34" charset="0"/>
              </a:rPr>
              <a:t>Academic Honor Roll</a:t>
            </a:r>
            <a:endParaRPr lang="en-US" altLang="en-US" sz="3200" dirty="0"/>
          </a:p>
          <a:p>
            <a:pPr marL="236538" lvl="0" indent="-236538" defTabSz="914400" eaLnBrk="0" fontAlgn="base" hangingPunct="0">
              <a:spcBef>
                <a:spcPct val="0"/>
              </a:spcBef>
              <a:spcAft>
                <a:spcPct val="0"/>
              </a:spcAft>
              <a:buFontTx/>
              <a:buChar char="•"/>
            </a:pPr>
            <a:r>
              <a:rPr lang="en-US" altLang="en-US" sz="3200" dirty="0" smtClean="0">
                <a:ea typeface="Calibri" panose="020F0502020204030204" pitchFamily="34" charset="0"/>
              </a:rPr>
              <a:t> 7 </a:t>
            </a:r>
            <a:r>
              <a:rPr lang="en-US" altLang="en-US" sz="3200" dirty="0">
                <a:ea typeface="Calibri" panose="020F0502020204030204" pitchFamily="34" charset="0"/>
              </a:rPr>
              <a:t>First Team All-RMAC</a:t>
            </a:r>
            <a:endParaRPr lang="en-US" altLang="en-US" sz="3200" dirty="0"/>
          </a:p>
          <a:p>
            <a:pPr marL="236538" lvl="0" indent="-236538" defTabSz="914400" eaLnBrk="0" fontAlgn="base" hangingPunct="0">
              <a:spcBef>
                <a:spcPct val="0"/>
              </a:spcBef>
              <a:spcAft>
                <a:spcPct val="0"/>
              </a:spcAft>
              <a:buFontTx/>
              <a:buChar char="•"/>
            </a:pPr>
            <a:r>
              <a:rPr lang="en-US" altLang="en-US" sz="3200" dirty="0" smtClean="0">
                <a:ea typeface="Calibri" panose="020F0502020204030204" pitchFamily="34" charset="0"/>
              </a:rPr>
              <a:t>Top 10 RMAC All Sports</a:t>
            </a:r>
          </a:p>
          <a:p>
            <a:pPr marL="236538" lvl="0" indent="-236538" defTabSz="914400" eaLnBrk="0" fontAlgn="base" hangingPunct="0">
              <a:spcBef>
                <a:spcPct val="0"/>
              </a:spcBef>
              <a:spcAft>
                <a:spcPct val="0"/>
              </a:spcAft>
              <a:buFontTx/>
              <a:buChar char="•"/>
            </a:pPr>
            <a:r>
              <a:rPr lang="en-US" altLang="en-US" sz="3200" b="1" dirty="0" smtClean="0"/>
              <a:t>Women’s Triathlon 2</a:t>
            </a:r>
            <a:r>
              <a:rPr lang="en-US" altLang="en-US" sz="3200" b="1" baseline="30000" dirty="0" smtClean="0"/>
              <a:t>nd</a:t>
            </a:r>
            <a:r>
              <a:rPr lang="en-US" altLang="en-US" sz="3200" b="1" dirty="0" smtClean="0"/>
              <a:t> Place Nationally - DII</a:t>
            </a:r>
            <a:endParaRPr lang="en-US" altLang="en-US" sz="3200" b="1"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464"/>
          <a:stretch/>
        </p:blipFill>
        <p:spPr>
          <a:xfrm>
            <a:off x="5531049" y="877484"/>
            <a:ext cx="3410113" cy="245677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8558" b="18608"/>
          <a:stretch/>
        </p:blipFill>
        <p:spPr>
          <a:xfrm>
            <a:off x="4803099" y="3606800"/>
            <a:ext cx="4143603" cy="2008836"/>
          </a:xfrm>
          <a:prstGeom prst="rect">
            <a:avLst/>
          </a:prstGeom>
        </p:spPr>
      </p:pic>
    </p:spTree>
    <p:extLst>
      <p:ext uri="{BB962C8B-B14F-4D97-AF65-F5344CB8AC3E}">
        <p14:creationId xmlns:p14="http://schemas.microsoft.com/office/powerpoint/2010/main" val="1214359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1077218"/>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a:p>
            <a:endParaRPr lang="en-US" sz="3200" b="1" spc="200" dirty="0">
              <a:solidFill>
                <a:schemeClr val="bg1"/>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t>16</a:t>
            </a:fld>
            <a:endParaRPr lang="en-US" sz="1800" dirty="0"/>
          </a:p>
        </p:txBody>
      </p:sp>
      <p:sp>
        <p:nvSpPr>
          <p:cNvPr id="7" name="TextBox 6"/>
          <p:cNvSpPr txBox="1"/>
          <p:nvPr/>
        </p:nvSpPr>
        <p:spPr>
          <a:xfrm>
            <a:off x="290079" y="960406"/>
            <a:ext cx="8471338" cy="4893647"/>
          </a:xfrm>
          <a:prstGeom prst="rect">
            <a:avLst/>
          </a:prstGeom>
          <a:noFill/>
        </p:spPr>
        <p:txBody>
          <a:bodyPr wrap="square" rtlCol="0">
            <a:spAutoFit/>
          </a:bodyPr>
          <a:lstStyle/>
          <a:p>
            <a:r>
              <a:rPr lang="en-US" sz="2200" b="1" dirty="0" smtClean="0">
                <a:latin typeface="Trebuchet MS" panose="020B0603020202020204" pitchFamily="34" charset="0"/>
              </a:rPr>
              <a:t>Veteran’s Legacy Project - Video</a:t>
            </a:r>
          </a:p>
          <a:p>
            <a:pPr marL="285750" indent="-285750">
              <a:buFont typeface="Arial" panose="020B0604020202020204" pitchFamily="34" charset="0"/>
              <a:buChar char="•"/>
            </a:pPr>
            <a:r>
              <a:rPr lang="en-US" sz="2200" dirty="0" smtClean="0"/>
              <a:t>Online </a:t>
            </a:r>
            <a:r>
              <a:rPr lang="en-US" sz="2200" dirty="0"/>
              <a:t>repository of veteran </a:t>
            </a:r>
            <a:r>
              <a:rPr lang="en-US" sz="2200" dirty="0" smtClean="0"/>
              <a:t>biographies</a:t>
            </a:r>
          </a:p>
          <a:p>
            <a:pPr marL="285750" indent="-285750">
              <a:buFont typeface="Arial" panose="020B0604020202020204" pitchFamily="34" charset="0"/>
              <a:buChar char="•"/>
            </a:pPr>
            <a:r>
              <a:rPr lang="en-US" sz="2200" dirty="0" smtClean="0"/>
              <a:t>Hosted </a:t>
            </a:r>
            <a:r>
              <a:rPr lang="en-US" sz="2200" dirty="0"/>
              <a:t>Historical Graphic Novel Academy </a:t>
            </a:r>
            <a:r>
              <a:rPr lang="en-US" sz="2200" dirty="0" smtClean="0"/>
              <a:t>this summer</a:t>
            </a:r>
            <a:endParaRPr lang="en-US" sz="2200" dirty="0"/>
          </a:p>
          <a:p>
            <a:pPr marL="285750" indent="-285750">
              <a:buFont typeface="Arial" panose="020B0604020202020204" pitchFamily="34" charset="0"/>
              <a:buChar char="•"/>
            </a:pPr>
            <a:r>
              <a:rPr lang="en-US" sz="2200" dirty="0" smtClean="0"/>
              <a:t>Met </a:t>
            </a:r>
            <a:r>
              <a:rPr lang="en-US" sz="2200" dirty="0"/>
              <a:t>with </a:t>
            </a:r>
            <a:r>
              <a:rPr lang="en-US" sz="2200" dirty="0" smtClean="0"/>
              <a:t>Chairman </a:t>
            </a:r>
            <a:r>
              <a:rPr lang="en-US" sz="2200" dirty="0"/>
              <a:t>of the National Endowment for the </a:t>
            </a:r>
            <a:r>
              <a:rPr lang="en-US" sz="2200" dirty="0" smtClean="0"/>
              <a:t>Humanities</a:t>
            </a:r>
            <a:endParaRPr lang="en-US" sz="2200" b="1" dirty="0" smtClean="0"/>
          </a:p>
          <a:p>
            <a:pPr marL="342900" indent="-342900">
              <a:buFont typeface="Arial" panose="020B0604020202020204" pitchFamily="34" charset="0"/>
              <a:buChar char="•"/>
            </a:pPr>
            <a:endParaRPr lang="en-US" sz="2200" dirty="0" smtClean="0">
              <a:latin typeface="Trebuchet MS" panose="020B0603020202020204" pitchFamily="34" charset="0"/>
              <a:ea typeface="Roboto" panose="02000000000000000000" pitchFamily="2" charset="0"/>
            </a:endParaRPr>
          </a:p>
          <a:p>
            <a:r>
              <a:rPr lang="en-US" sz="2200" b="1" dirty="0" smtClean="0">
                <a:latin typeface="Trebuchet MS" panose="020B0603020202020204" pitchFamily="34" charset="0"/>
                <a:ea typeface="Roboto" panose="02000000000000000000" pitchFamily="2" charset="0"/>
              </a:rPr>
              <a:t>Arts &amp; Education Conference</a:t>
            </a:r>
          </a:p>
          <a:p>
            <a:pPr marL="342900" indent="-342900">
              <a:buFont typeface="Arial" panose="020B0604020202020204" pitchFamily="34" charset="0"/>
              <a:buChar char="•"/>
            </a:pP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Funded by grants </a:t>
            </a:r>
          </a:p>
          <a:p>
            <a:pPr marL="342900" indent="-342900">
              <a:buFont typeface="Arial" panose="020B0604020202020204" pitchFamily="34" charset="0"/>
              <a:buChar char="•"/>
            </a:pP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This fall on campus </a:t>
            </a:r>
          </a:p>
          <a:p>
            <a:pPr marL="342900" indent="-342900">
              <a:buFont typeface="Arial" panose="020B0604020202020204" pitchFamily="34" charset="0"/>
              <a:buChar char="•"/>
            </a:pP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Attendees and presenters from </a:t>
            </a:r>
            <a:b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SD</a:t>
            </a:r>
            <a:r>
              <a:rPr lang="en-US" alt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 WY, ND, NE, and </a:t>
            </a: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MO</a:t>
            </a:r>
          </a:p>
          <a:p>
            <a:pPr marL="342900" indent="-342900">
              <a:buFont typeface="Arial" panose="020B0604020202020204" pitchFamily="34" charset="0"/>
              <a:buChar char="•"/>
            </a:pPr>
            <a:endParaRPr lang="en-US" altLang="en-US"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200" b="1" dirty="0" smtClean="0">
                <a:latin typeface="Trebuchet MS" panose="020B0603020202020204" pitchFamily="34" charset="0"/>
                <a:ea typeface="Roboto" panose="02000000000000000000" pitchFamily="2" charset="0"/>
              </a:rPr>
              <a:t>Drawing in China</a:t>
            </a:r>
            <a:endParaRPr lang="en-US" sz="2200" b="1" dirty="0">
              <a:latin typeface="Trebuchet MS" panose="020B0603020202020204" pitchFamily="34" charset="0"/>
              <a:ea typeface="Roboto" panose="02000000000000000000" pitchFamily="2" charset="0"/>
            </a:endParaRPr>
          </a:p>
          <a:p>
            <a:pPr marL="342900" indent="-342900">
              <a:buFont typeface="Arial" panose="020B0604020202020204" pitchFamily="34" charset="0"/>
              <a:buChar char="•"/>
            </a:pP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Artwork </a:t>
            </a:r>
            <a:r>
              <a:rPr lang="en-US" alt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created by </a:t>
            </a: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BHSU</a:t>
            </a:r>
          </a:p>
          <a:p>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and </a:t>
            </a:r>
            <a:r>
              <a:rPr lang="en-US" alt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Baoding students and </a:t>
            </a: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faculty </a:t>
            </a:r>
            <a:r>
              <a:rPr lang="en-US" alt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will be on </a:t>
            </a:r>
            <a:r>
              <a:rPr lang="en-US" altLang="en-US" sz="22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display </a:t>
            </a:r>
            <a:r>
              <a:rPr lang="en-US" altLang="en-US"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this fall</a:t>
            </a:r>
            <a:endParaRPr lang="en-US" sz="2200" dirty="0" smtClean="0">
              <a:latin typeface="Trebuchet MS" panose="020B0603020202020204" pitchFamily="34" charset="0"/>
              <a:ea typeface="Roboto" panose="02000000000000000000"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7985" y="2563625"/>
            <a:ext cx="4063432" cy="2708954"/>
          </a:xfrm>
          <a:prstGeom prst="rect">
            <a:avLst/>
          </a:prstGeom>
        </p:spPr>
      </p:pic>
    </p:spTree>
    <p:extLst>
      <p:ext uri="{BB962C8B-B14F-4D97-AF65-F5344CB8AC3E}">
        <p14:creationId xmlns:p14="http://schemas.microsoft.com/office/powerpoint/2010/main" val="2460235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9988" y="2644523"/>
            <a:ext cx="8145840" cy="1107996"/>
          </a:xfrm>
          <a:prstGeom prst="rect">
            <a:avLst/>
          </a:prstGeom>
          <a:noFill/>
        </p:spPr>
        <p:txBody>
          <a:bodyPr wrap="square" rtlCol="0">
            <a:spAutoFit/>
          </a:bodyPr>
          <a:lstStyle/>
          <a:p>
            <a:r>
              <a:rPr lang="en-US" sz="6600" b="1" spc="200" dirty="0" smtClean="0">
                <a:solidFill>
                  <a:srgbClr val="006336"/>
                </a:solidFill>
                <a:latin typeface="Trebuchet MS" panose="020B0603020202020204" pitchFamily="34" charset="0"/>
              </a:rPr>
              <a:t>STATEWIDE ISSUES</a:t>
            </a:r>
            <a:endParaRPr lang="en-US" sz="6600" b="1" spc="200" dirty="0">
              <a:solidFill>
                <a:srgbClr val="006336"/>
              </a:solidFill>
              <a:latin typeface="Trebuchet MS" panose="020B0603020202020204" pitchFamily="34" charset="0"/>
            </a:endParaRPr>
          </a:p>
        </p:txBody>
      </p:sp>
      <p:sp>
        <p:nvSpPr>
          <p:cNvPr id="3" name="Slide Number Placeholder 2"/>
          <p:cNvSpPr>
            <a:spLocks noGrp="1"/>
          </p:cNvSpPr>
          <p:nvPr>
            <p:ph type="sldNum" sz="quarter" idx="12"/>
          </p:nvPr>
        </p:nvSpPr>
        <p:spPr/>
        <p:txBody>
          <a:bodyPr/>
          <a:lstStyle/>
          <a:p>
            <a:fld id="{ABB39C66-D840-41FE-9F98-F226D0482A4C}" type="slidenum">
              <a:rPr lang="en-US" sz="1800" smtClean="0"/>
              <a:t>17</a:t>
            </a:fld>
            <a:endParaRPr lang="en-US" sz="1800" dirty="0"/>
          </a:p>
        </p:txBody>
      </p:sp>
    </p:spTree>
    <p:extLst>
      <p:ext uri="{BB962C8B-B14F-4D97-AF65-F5344CB8AC3E}">
        <p14:creationId xmlns:p14="http://schemas.microsoft.com/office/powerpoint/2010/main" val="1616890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0012" y="166145"/>
            <a:ext cx="7093792" cy="584775"/>
          </a:xfrm>
          <a:prstGeom prst="rect">
            <a:avLst/>
          </a:prstGeom>
          <a:noFill/>
        </p:spPr>
        <p:txBody>
          <a:bodyPr wrap="square" rtlCol="0">
            <a:spAutoFit/>
          </a:bodyPr>
          <a:lstStyle/>
          <a:p>
            <a:r>
              <a:rPr lang="en-US" sz="3200" b="1" spc="200" dirty="0" smtClean="0">
                <a:solidFill>
                  <a:prstClr val="white"/>
                </a:solidFill>
                <a:latin typeface="Trebuchet MS" panose="020B0603020202020204" pitchFamily="34" charset="0"/>
              </a:rPr>
              <a:t>STATEWIDE ISSUES</a:t>
            </a:r>
            <a:endParaRPr lang="en-US" sz="3200" b="1" spc="200" dirty="0">
              <a:solidFill>
                <a:prstClr val="white"/>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solidFill>
                  <a:prstClr val="black">
                    <a:tint val="75000"/>
                  </a:prstClr>
                </a:solidFill>
              </a:rPr>
              <a:pPr/>
              <a:t>18</a:t>
            </a:fld>
            <a:endParaRPr lang="en-US" sz="1800" dirty="0">
              <a:solidFill>
                <a:prstClr val="black">
                  <a:tint val="75000"/>
                </a:prstClr>
              </a:solidFill>
            </a:endParaRPr>
          </a:p>
        </p:txBody>
      </p:sp>
      <p:sp>
        <p:nvSpPr>
          <p:cNvPr id="17" name="TextBox 16"/>
          <p:cNvSpPr txBox="1"/>
          <p:nvPr/>
        </p:nvSpPr>
        <p:spPr>
          <a:xfrm>
            <a:off x="306277" y="921184"/>
            <a:ext cx="4763812" cy="4832092"/>
          </a:xfrm>
          <a:prstGeom prst="rect">
            <a:avLst/>
          </a:prstGeom>
          <a:noFill/>
        </p:spPr>
        <p:txBody>
          <a:bodyPr wrap="square" rtlCol="0">
            <a:spAutoFit/>
          </a:bodyPr>
          <a:lstStyle/>
          <a:p>
            <a:pPr marL="457200" indent="-457200">
              <a:buAutoNum type="arabicPeriod"/>
            </a:pPr>
            <a:r>
              <a:rPr lang="en-US" sz="2800" dirty="0" smtClean="0"/>
              <a:t>Funding Adequacy</a:t>
            </a:r>
          </a:p>
          <a:p>
            <a:pPr marL="457200" indent="-457200">
              <a:buAutoNum type="arabicPeriod"/>
            </a:pPr>
            <a:r>
              <a:rPr lang="en-US" sz="2800" dirty="0" smtClean="0"/>
              <a:t>Dakota’s Promise</a:t>
            </a:r>
          </a:p>
          <a:p>
            <a:pPr marL="457200" indent="-457200">
              <a:buAutoNum type="arabicPeriod"/>
            </a:pPr>
            <a:r>
              <a:rPr lang="en-US" sz="2800" dirty="0" smtClean="0"/>
              <a:t>Faculty Salaries</a:t>
            </a:r>
          </a:p>
          <a:p>
            <a:pPr marL="457200" indent="-457200">
              <a:buAutoNum type="arabicPeriod"/>
            </a:pPr>
            <a:r>
              <a:rPr lang="en-US" sz="2800" dirty="0" smtClean="0"/>
              <a:t>Marketing Higher Education</a:t>
            </a:r>
          </a:p>
          <a:p>
            <a:pPr marL="457200" indent="-457200">
              <a:buAutoNum type="arabicPeriod"/>
            </a:pPr>
            <a:r>
              <a:rPr lang="en-US" sz="2800" dirty="0" smtClean="0"/>
              <a:t>Campus Missions</a:t>
            </a:r>
          </a:p>
          <a:p>
            <a:pPr marL="457200" indent="-457200">
              <a:buAutoNum type="arabicPeriod"/>
            </a:pPr>
            <a:r>
              <a:rPr lang="en-US" sz="2800" dirty="0" smtClean="0"/>
              <a:t>Collaborating with other campuses and agencies</a:t>
            </a:r>
          </a:p>
          <a:p>
            <a:pPr marL="457200" indent="-457200">
              <a:buAutoNum type="arabicPeriod"/>
            </a:pPr>
            <a:r>
              <a:rPr lang="en-US" sz="2800" dirty="0" smtClean="0"/>
              <a:t>At-Risk Population</a:t>
            </a:r>
          </a:p>
          <a:p>
            <a:pPr marL="457200" indent="-457200">
              <a:buAutoNum type="arabicPeriod"/>
            </a:pPr>
            <a:r>
              <a:rPr lang="en-US" sz="2800" dirty="0" smtClean="0"/>
              <a:t>Research Growth</a:t>
            </a:r>
          </a:p>
          <a:p>
            <a:pPr marL="457200" indent="-457200">
              <a:buAutoNum type="arabicPeriod"/>
            </a:pPr>
            <a:r>
              <a:rPr lang="en-US" sz="2800" dirty="0" smtClean="0"/>
              <a:t>Space Utilization</a:t>
            </a:r>
          </a:p>
          <a:p>
            <a:pPr marL="457200" indent="-457200">
              <a:buAutoNum type="arabicPeriod"/>
            </a:pPr>
            <a:r>
              <a:rPr lang="en-US" sz="2800" dirty="0" smtClean="0"/>
              <a:t>University Center Viability</a:t>
            </a:r>
            <a:endParaRPr lang="en-US" sz="3600" dirty="0" smtClean="0"/>
          </a:p>
        </p:txBody>
      </p:sp>
      <p:pic>
        <p:nvPicPr>
          <p:cNvPr id="2050" name="Picture 2" descr="https://www.sdbor.edu/publishingimages/map/ma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089" y="2034570"/>
            <a:ext cx="3737021" cy="229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757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0012" y="166145"/>
            <a:ext cx="7093792" cy="584775"/>
          </a:xfrm>
          <a:prstGeom prst="rect">
            <a:avLst/>
          </a:prstGeom>
          <a:noFill/>
        </p:spPr>
        <p:txBody>
          <a:bodyPr wrap="square" rtlCol="0">
            <a:spAutoFit/>
          </a:bodyPr>
          <a:lstStyle/>
          <a:p>
            <a:r>
              <a:rPr lang="en-US" sz="3200" b="1" spc="200" dirty="0" smtClean="0">
                <a:solidFill>
                  <a:prstClr val="white"/>
                </a:solidFill>
                <a:latin typeface="Trebuchet MS" panose="020B0603020202020204" pitchFamily="34" charset="0"/>
              </a:rPr>
              <a:t>SALARY COMPETITIVENESS</a:t>
            </a:r>
            <a:endParaRPr lang="en-US" sz="3200" b="1" spc="200" dirty="0">
              <a:solidFill>
                <a:prstClr val="white"/>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solidFill>
                  <a:prstClr val="black">
                    <a:tint val="75000"/>
                  </a:prstClr>
                </a:solidFill>
              </a:rPr>
              <a:pPr/>
              <a:t>19</a:t>
            </a:fld>
            <a:endParaRPr lang="en-US" sz="1800" dirty="0">
              <a:solidFill>
                <a:prstClr val="black">
                  <a:tint val="75000"/>
                </a:prstClr>
              </a:solidFill>
            </a:endParaRPr>
          </a:p>
        </p:txBody>
      </p:sp>
      <p:sp>
        <p:nvSpPr>
          <p:cNvPr id="17" name="TextBox 16"/>
          <p:cNvSpPr txBox="1"/>
          <p:nvPr/>
        </p:nvSpPr>
        <p:spPr>
          <a:xfrm>
            <a:off x="243753" y="1054045"/>
            <a:ext cx="8556370" cy="4524315"/>
          </a:xfrm>
          <a:prstGeom prst="rect">
            <a:avLst/>
          </a:prstGeom>
          <a:noFill/>
        </p:spPr>
        <p:txBody>
          <a:bodyPr wrap="square" rtlCol="0">
            <a:spAutoFit/>
          </a:bodyPr>
          <a:lstStyle/>
          <a:p>
            <a:r>
              <a:rPr lang="en-US" dirty="0" smtClean="0"/>
              <a:t>Difficult to </a:t>
            </a:r>
            <a:r>
              <a:rPr lang="en-US" dirty="0"/>
              <a:t>attract and retain </a:t>
            </a:r>
            <a:r>
              <a:rPr lang="en-US" dirty="0" smtClean="0"/>
              <a:t>faculty. It is </a:t>
            </a:r>
            <a:r>
              <a:rPr lang="en-US" dirty="0"/>
              <a:t>unquestionably a global market, and competitive advantage is imperative. </a:t>
            </a:r>
            <a:r>
              <a:rPr lang="en-US" dirty="0" smtClean="0"/>
              <a:t>Where do institutions </a:t>
            </a:r>
            <a:r>
              <a:rPr lang="en-US" dirty="0"/>
              <a:t>stands in terms of compensatory </a:t>
            </a:r>
            <a:r>
              <a:rPr lang="en-US" dirty="0" smtClean="0"/>
              <a:t>equality</a:t>
            </a:r>
            <a:r>
              <a:rPr lang="en-US" dirty="0"/>
              <a:t>?</a:t>
            </a:r>
            <a:endParaRPr lang="en-US" dirty="0" smtClean="0"/>
          </a:p>
          <a:p>
            <a:endParaRPr lang="en-US" dirty="0"/>
          </a:p>
          <a:p>
            <a:r>
              <a:rPr lang="en-US" dirty="0" smtClean="0"/>
              <a:t>Notable Patterns:</a:t>
            </a:r>
          </a:p>
          <a:p>
            <a:endParaRPr lang="en-US" dirty="0"/>
          </a:p>
          <a:p>
            <a:pPr marL="342900" indent="-342900">
              <a:buFont typeface="+mj-lt"/>
              <a:buAutoNum type="arabicPeriod"/>
            </a:pPr>
            <a:r>
              <a:rPr lang="en-US" b="1" dirty="0" smtClean="0"/>
              <a:t>Of </a:t>
            </a:r>
            <a:r>
              <a:rPr lang="en-US" b="1" dirty="0"/>
              <a:t>all disciplines and ranks combined, BHSU faculty are at 93.7% of CUPA market salary. </a:t>
            </a:r>
          </a:p>
          <a:p>
            <a:pPr marL="342900" indent="-342900">
              <a:buFont typeface="+mj-lt"/>
              <a:buAutoNum type="arabicPeriod"/>
            </a:pPr>
            <a:r>
              <a:rPr lang="en-US" dirty="0"/>
              <a:t>T</a:t>
            </a:r>
            <a:r>
              <a:rPr lang="en-US" dirty="0" smtClean="0"/>
              <a:t>he </a:t>
            </a:r>
            <a:r>
              <a:rPr lang="en-US" dirty="0"/>
              <a:t>School of Natural Sciences is </a:t>
            </a:r>
            <a:r>
              <a:rPr lang="en-US" dirty="0" smtClean="0"/>
              <a:t>the highest at 99.21</a:t>
            </a:r>
            <a:r>
              <a:rPr lang="en-US" dirty="0"/>
              <a:t>% of market. </a:t>
            </a:r>
          </a:p>
          <a:p>
            <a:pPr marL="342900" indent="-342900">
              <a:buFont typeface="+mj-lt"/>
              <a:buAutoNum type="arabicPeriod"/>
            </a:pPr>
            <a:r>
              <a:rPr lang="en-US" dirty="0"/>
              <a:t>T</a:t>
            </a:r>
            <a:r>
              <a:rPr lang="en-US" dirty="0" smtClean="0"/>
              <a:t>he </a:t>
            </a:r>
            <a:r>
              <a:rPr lang="en-US" dirty="0"/>
              <a:t>School of Business </a:t>
            </a:r>
            <a:r>
              <a:rPr lang="en-US" dirty="0" smtClean="0"/>
              <a:t>has the </a:t>
            </a:r>
            <a:r>
              <a:rPr lang="en-US" dirty="0"/>
              <a:t>overall lowest average of market at a combined 83.7% of </a:t>
            </a:r>
            <a:r>
              <a:rPr lang="en-US" dirty="0" smtClean="0"/>
              <a:t>market. </a:t>
            </a:r>
            <a:endParaRPr lang="en-US" dirty="0"/>
          </a:p>
          <a:p>
            <a:pPr marL="342900" indent="-342900">
              <a:buFont typeface="+mj-lt"/>
              <a:buAutoNum type="arabicPeriod"/>
            </a:pPr>
            <a:r>
              <a:rPr lang="en-US" b="1" dirty="0" smtClean="0"/>
              <a:t>The </a:t>
            </a:r>
            <a:r>
              <a:rPr lang="en-US" b="1" dirty="0"/>
              <a:t>estimated total dollar amount necessary to reach CUPA market values across the institution for every faculty member is ~ $630,125. The School of Business alone requires ~ ½ of that pool at $305,244. </a:t>
            </a:r>
          </a:p>
          <a:p>
            <a:pPr marL="342900" indent="-342900">
              <a:buFont typeface="+mj-lt"/>
              <a:buAutoNum type="arabicPeriod"/>
            </a:pPr>
            <a:r>
              <a:rPr lang="en-US" dirty="0" smtClean="0"/>
              <a:t>62</a:t>
            </a:r>
            <a:r>
              <a:rPr lang="en-US" dirty="0"/>
              <a:t>% of our faculty incumbency (81 of 131) for FY18 were at 90% of market or better. This is significantly higher than any other employee group (i.e. CSA/NFE) on campus. </a:t>
            </a:r>
          </a:p>
          <a:p>
            <a:pPr marL="342900" indent="-342900">
              <a:buFont typeface="+mj-lt"/>
              <a:buAutoNum type="arabicPeriod"/>
            </a:pPr>
            <a:r>
              <a:rPr lang="en-US" dirty="0" smtClean="0"/>
              <a:t>Only </a:t>
            </a:r>
            <a:r>
              <a:rPr lang="en-US" dirty="0"/>
              <a:t>18% of our faculty (24 of 131) are at or above market value for FY18. </a:t>
            </a:r>
            <a:endParaRPr lang="en-US" dirty="0" smtClean="0"/>
          </a:p>
        </p:txBody>
      </p:sp>
    </p:spTree>
    <p:extLst>
      <p:ext uri="{BB962C8B-B14F-4D97-AF65-F5344CB8AC3E}">
        <p14:creationId xmlns:p14="http://schemas.microsoft.com/office/powerpoint/2010/main" val="4256599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prstClr val="white"/>
                </a:solidFill>
                <a:latin typeface="Trebuchet MS" panose="020B0603020202020204" pitchFamily="34" charset="0"/>
              </a:rPr>
              <a:t>OUTLINE</a:t>
            </a:r>
            <a:endParaRPr lang="en-US" sz="3200" b="1" spc="200" dirty="0">
              <a:solidFill>
                <a:prstClr val="white"/>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solidFill>
                  <a:prstClr val="black">
                    <a:tint val="75000"/>
                  </a:prstClr>
                </a:solidFill>
              </a:rPr>
              <a:pPr/>
              <a:t>2</a:t>
            </a:fld>
            <a:endParaRPr lang="en-US" sz="1800" dirty="0">
              <a:solidFill>
                <a:prstClr val="black">
                  <a:tint val="75000"/>
                </a:prstClr>
              </a:solidFill>
            </a:endParaRPr>
          </a:p>
        </p:txBody>
      </p:sp>
      <p:sp>
        <p:nvSpPr>
          <p:cNvPr id="17" name="TextBox 16"/>
          <p:cNvSpPr txBox="1"/>
          <p:nvPr/>
        </p:nvSpPr>
        <p:spPr>
          <a:xfrm>
            <a:off x="3798849" y="1144208"/>
            <a:ext cx="5107258" cy="4401205"/>
          </a:xfrm>
          <a:prstGeom prst="rect">
            <a:avLst/>
          </a:prstGeom>
          <a:noFill/>
        </p:spPr>
        <p:txBody>
          <a:bodyPr wrap="square" rtlCol="0">
            <a:spAutoFit/>
          </a:bodyPr>
          <a:lstStyle/>
          <a:p>
            <a:pPr marL="457200" indent="-457200">
              <a:buAutoNum type="arabicPeriod"/>
            </a:pPr>
            <a:r>
              <a:rPr lang="en-US" sz="2800" dirty="0" smtClean="0"/>
              <a:t>Special Announcements</a:t>
            </a:r>
          </a:p>
          <a:p>
            <a:pPr marL="457200" indent="-457200">
              <a:buAutoNum type="arabicPeriod"/>
            </a:pPr>
            <a:r>
              <a:rPr lang="en-US" sz="2800" dirty="0" smtClean="0"/>
              <a:t>What I hear…</a:t>
            </a:r>
          </a:p>
          <a:p>
            <a:pPr marL="457200" indent="-457200">
              <a:buAutoNum type="arabicPeriod"/>
            </a:pPr>
            <a:r>
              <a:rPr lang="en-US" sz="2800" dirty="0" smtClean="0"/>
              <a:t>Some of the Many Accomplishments</a:t>
            </a:r>
            <a:endParaRPr lang="en-US" sz="2800" dirty="0"/>
          </a:p>
          <a:p>
            <a:pPr marL="457200" indent="-457200">
              <a:buAutoNum type="arabicPeriod"/>
            </a:pPr>
            <a:r>
              <a:rPr lang="en-US" sz="2800" dirty="0" smtClean="0"/>
              <a:t>Statewide </a:t>
            </a:r>
            <a:r>
              <a:rPr lang="en-US" sz="2800" dirty="0"/>
              <a:t>Issues </a:t>
            </a:r>
            <a:endParaRPr lang="en-US" sz="2800" dirty="0" smtClean="0"/>
          </a:p>
          <a:p>
            <a:pPr marL="457200" indent="-457200">
              <a:buFontTx/>
              <a:buAutoNum type="arabicPeriod"/>
            </a:pPr>
            <a:r>
              <a:rPr lang="en-US" sz="2800" dirty="0"/>
              <a:t>Table Activity -- Things you </a:t>
            </a:r>
            <a:r>
              <a:rPr lang="en-US" sz="2800" dirty="0" smtClean="0"/>
              <a:t>Have </a:t>
            </a:r>
            <a:r>
              <a:rPr lang="en-US" sz="2800" dirty="0"/>
              <a:t>N</a:t>
            </a:r>
            <a:r>
              <a:rPr lang="en-US" sz="2800" dirty="0" smtClean="0"/>
              <a:t>oticed </a:t>
            </a:r>
            <a:r>
              <a:rPr lang="en-US" sz="2800" dirty="0"/>
              <a:t>and Things to Be Addressed </a:t>
            </a:r>
          </a:p>
          <a:p>
            <a:pPr marL="457200" indent="-457200">
              <a:buAutoNum type="arabicPeriod"/>
            </a:pPr>
            <a:r>
              <a:rPr lang="en-US" sz="2800" dirty="0" smtClean="0"/>
              <a:t>Continued </a:t>
            </a:r>
            <a:r>
              <a:rPr lang="en-US" sz="2800" dirty="0"/>
              <a:t>Focus (Themes) </a:t>
            </a:r>
          </a:p>
          <a:p>
            <a:pPr marL="457200" indent="-457200">
              <a:buFont typeface="+mj-lt"/>
              <a:buAutoNum type="arabicPeriod"/>
            </a:pPr>
            <a:r>
              <a:rPr lang="en-US" sz="2800" dirty="0" smtClean="0"/>
              <a:t>Faculty Appreciation (</a:t>
            </a:r>
            <a:r>
              <a:rPr lang="en-US" sz="2800" dirty="0"/>
              <a:t>Video) </a:t>
            </a:r>
            <a:endParaRPr lang="en-US" sz="2800" dirty="0" smtClean="0">
              <a:solidFill>
                <a:prstClr val="black"/>
              </a:solidFill>
              <a:latin typeface="Trebuchet MS" panose="020B0603020202020204" pitchFamily="34" charset="0"/>
              <a:ea typeface="Roboto" panose="02000000000000000000"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65" y="2105182"/>
            <a:ext cx="3491345" cy="2329518"/>
          </a:xfrm>
          <a:prstGeom prst="rect">
            <a:avLst/>
          </a:prstGeom>
        </p:spPr>
      </p:pic>
    </p:spTree>
    <p:extLst>
      <p:ext uri="{BB962C8B-B14F-4D97-AF65-F5344CB8AC3E}">
        <p14:creationId xmlns:p14="http://schemas.microsoft.com/office/powerpoint/2010/main" val="827481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9988" y="2644523"/>
            <a:ext cx="8145840" cy="1785104"/>
          </a:xfrm>
          <a:prstGeom prst="rect">
            <a:avLst/>
          </a:prstGeom>
          <a:noFill/>
        </p:spPr>
        <p:txBody>
          <a:bodyPr wrap="square" rtlCol="0">
            <a:spAutoFit/>
          </a:bodyPr>
          <a:lstStyle/>
          <a:p>
            <a:pPr algn="ctr"/>
            <a:r>
              <a:rPr lang="en-US" sz="6600" b="1" spc="200" dirty="0" smtClean="0">
                <a:solidFill>
                  <a:srgbClr val="006336"/>
                </a:solidFill>
                <a:latin typeface="Trebuchet MS" panose="020B0603020202020204" pitchFamily="34" charset="0"/>
              </a:rPr>
              <a:t>TABLE EXERCISE</a:t>
            </a:r>
          </a:p>
          <a:p>
            <a:pPr algn="ctr"/>
            <a:r>
              <a:rPr lang="en-US" sz="4400" u="sng" dirty="0" smtClean="0"/>
              <a:t>www.bhsu.edu/strategicplan</a:t>
            </a:r>
            <a:endParaRPr lang="en-US" sz="4400" dirty="0"/>
          </a:p>
        </p:txBody>
      </p:sp>
      <p:sp>
        <p:nvSpPr>
          <p:cNvPr id="3" name="Slide Number Placeholder 2"/>
          <p:cNvSpPr>
            <a:spLocks noGrp="1"/>
          </p:cNvSpPr>
          <p:nvPr>
            <p:ph type="sldNum" sz="quarter" idx="12"/>
          </p:nvPr>
        </p:nvSpPr>
        <p:spPr/>
        <p:txBody>
          <a:bodyPr/>
          <a:lstStyle/>
          <a:p>
            <a:fld id="{ABB39C66-D840-41FE-9F98-F226D0482A4C}" type="slidenum">
              <a:rPr lang="en-US" sz="1800" smtClean="0"/>
              <a:t>20</a:t>
            </a:fld>
            <a:endParaRPr lang="en-US" sz="1800" dirty="0"/>
          </a:p>
        </p:txBody>
      </p:sp>
    </p:spTree>
    <p:extLst>
      <p:ext uri="{BB962C8B-B14F-4D97-AF65-F5344CB8AC3E}">
        <p14:creationId xmlns:p14="http://schemas.microsoft.com/office/powerpoint/2010/main" val="2545972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2017 TABLE EXERCISE UPDATE</a:t>
            </a:r>
          </a:p>
        </p:txBody>
      </p:sp>
      <p:sp>
        <p:nvSpPr>
          <p:cNvPr id="5" name="TextBox 4"/>
          <p:cNvSpPr txBox="1"/>
          <p:nvPr/>
        </p:nvSpPr>
        <p:spPr>
          <a:xfrm>
            <a:off x="469030" y="1045256"/>
            <a:ext cx="7940324" cy="5016758"/>
          </a:xfrm>
          <a:prstGeom prst="rect">
            <a:avLst/>
          </a:prstGeom>
          <a:noFill/>
        </p:spPr>
        <p:txBody>
          <a:bodyPr wrap="square" rtlCol="0">
            <a:spAutoFit/>
          </a:bodyPr>
          <a:lstStyle/>
          <a:p>
            <a:pPr marL="457200" indent="-457200">
              <a:buFont typeface="+mj-lt"/>
              <a:buAutoNum type="arabicPeriod"/>
            </a:pPr>
            <a:r>
              <a:rPr lang="en-US" sz="2000" dirty="0" smtClean="0"/>
              <a:t>“Better </a:t>
            </a:r>
            <a:r>
              <a:rPr lang="en-US" sz="2000" dirty="0"/>
              <a:t>personal </a:t>
            </a:r>
            <a:r>
              <a:rPr lang="en-US" sz="2000" dirty="0" smtClean="0"/>
              <a:t>computers.”  </a:t>
            </a:r>
            <a:r>
              <a:rPr lang="en-US" sz="2000" dirty="0"/>
              <a:t>Funded 20+ new faculty laptops last </a:t>
            </a:r>
            <a:r>
              <a:rPr lang="en-US" sz="2000" dirty="0" smtClean="0"/>
              <a:t>year.</a:t>
            </a:r>
          </a:p>
          <a:p>
            <a:pPr marL="457200" indent="-457200">
              <a:buFont typeface="+mj-lt"/>
              <a:buAutoNum type="arabicPeriod"/>
            </a:pPr>
            <a:r>
              <a:rPr lang="en-US" sz="2000" dirty="0" smtClean="0"/>
              <a:t>“More </a:t>
            </a:r>
            <a:r>
              <a:rPr lang="en-US" sz="2000" dirty="0"/>
              <a:t>movable chairs and tables in </a:t>
            </a:r>
            <a:r>
              <a:rPr lang="en-US" sz="2000" dirty="0" smtClean="0"/>
              <a:t>classrooms.” Old </a:t>
            </a:r>
            <a:r>
              <a:rPr lang="en-US" sz="2000" dirty="0"/>
              <a:t>tablet arm chairs have been removed from the Young center and replaced with moveable furniture.  Jonas classroom furniture has been adjusted so there is more room to move furniture around.</a:t>
            </a:r>
          </a:p>
          <a:p>
            <a:pPr marL="457200" indent="-457200">
              <a:buFont typeface="+mj-lt"/>
              <a:buAutoNum type="arabicPeriod"/>
            </a:pPr>
            <a:r>
              <a:rPr lang="en-US" sz="2000" dirty="0" smtClean="0"/>
              <a:t>“A </a:t>
            </a:r>
            <a:r>
              <a:rPr lang="en-US" sz="2000" dirty="0"/>
              <a:t>long term system for funding </a:t>
            </a:r>
            <a:r>
              <a:rPr lang="en-US" sz="2000" dirty="0" smtClean="0"/>
              <a:t>sabbaticals.” Provost and Deans completed.</a:t>
            </a:r>
          </a:p>
          <a:p>
            <a:pPr marL="457200" indent="-457200">
              <a:buFont typeface="+mj-lt"/>
              <a:buAutoNum type="arabicPeriod"/>
            </a:pPr>
            <a:r>
              <a:rPr lang="en-US" sz="2000" dirty="0" smtClean="0"/>
              <a:t>“Classroom </a:t>
            </a:r>
            <a:r>
              <a:rPr lang="en-US" sz="2000" dirty="0"/>
              <a:t>and office </a:t>
            </a:r>
            <a:r>
              <a:rPr lang="en-US" sz="2000" dirty="0" smtClean="0"/>
              <a:t>heating/cooling.” The </a:t>
            </a:r>
            <a:r>
              <a:rPr lang="en-US" sz="2000" dirty="0"/>
              <a:t>Jonas heat exchanger was rebuilt to provide more consistent heating/cooling. Jonas </a:t>
            </a:r>
            <a:r>
              <a:rPr lang="en-US" sz="2000" dirty="0" smtClean="0"/>
              <a:t>classroom  </a:t>
            </a:r>
            <a:r>
              <a:rPr lang="en-US" sz="2000" dirty="0"/>
              <a:t>installed new fan blowers so ventilators will be quieter.  Jonas Skywalk controls are being adjusted for better </a:t>
            </a:r>
            <a:r>
              <a:rPr lang="en-US" sz="2000" dirty="0" smtClean="0"/>
              <a:t>comfort</a:t>
            </a:r>
            <a:r>
              <a:rPr lang="en-US" sz="2000" dirty="0"/>
              <a:t>.</a:t>
            </a:r>
          </a:p>
          <a:p>
            <a:pPr marL="457200" indent="-457200">
              <a:buFont typeface="+mj-lt"/>
              <a:buAutoNum type="arabicPeriod"/>
            </a:pPr>
            <a:r>
              <a:rPr lang="en-US" sz="2000" dirty="0" smtClean="0"/>
              <a:t>“Humidity/climate </a:t>
            </a:r>
            <a:r>
              <a:rPr lang="en-US" sz="2000" dirty="0"/>
              <a:t>control in buildings (Young Center, Meier Hall, Residence Halls</a:t>
            </a:r>
            <a:r>
              <a:rPr lang="en-US" sz="2000" dirty="0" smtClean="0"/>
              <a:t>)” New </a:t>
            </a:r>
            <a:r>
              <a:rPr lang="en-US" sz="2000" dirty="0"/>
              <a:t>digital controls were installed for the central utility plant.  This impacts the entire </a:t>
            </a:r>
            <a:r>
              <a:rPr lang="en-US" sz="2000" dirty="0" smtClean="0"/>
              <a:t>campus.</a:t>
            </a:r>
            <a:endParaRPr lang="en-US" sz="2000" dirty="0"/>
          </a:p>
          <a:p>
            <a:pPr marL="457200" indent="-457200">
              <a:buFont typeface="+mj-lt"/>
              <a:buAutoNum type="arabicPeriod"/>
            </a:pPr>
            <a:endParaRPr lang="en-US" sz="2000" dirty="0"/>
          </a:p>
        </p:txBody>
      </p:sp>
      <p:sp>
        <p:nvSpPr>
          <p:cNvPr id="2" name="Slide Number Placeholder 1"/>
          <p:cNvSpPr>
            <a:spLocks noGrp="1"/>
          </p:cNvSpPr>
          <p:nvPr>
            <p:ph type="sldNum" sz="quarter" idx="12"/>
          </p:nvPr>
        </p:nvSpPr>
        <p:spPr/>
        <p:txBody>
          <a:bodyPr/>
          <a:lstStyle/>
          <a:p>
            <a:fld id="{ABB39C66-D840-41FE-9F98-F226D0482A4C}" type="slidenum">
              <a:rPr lang="en-US" sz="1800" smtClean="0"/>
              <a:t>21</a:t>
            </a:fld>
            <a:endParaRPr lang="en-US" sz="1800" dirty="0"/>
          </a:p>
        </p:txBody>
      </p:sp>
    </p:spTree>
    <p:extLst>
      <p:ext uri="{BB962C8B-B14F-4D97-AF65-F5344CB8AC3E}">
        <p14:creationId xmlns:p14="http://schemas.microsoft.com/office/powerpoint/2010/main" val="2765312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9988" y="2644523"/>
            <a:ext cx="8145840" cy="1107996"/>
          </a:xfrm>
          <a:prstGeom prst="rect">
            <a:avLst/>
          </a:prstGeom>
          <a:noFill/>
        </p:spPr>
        <p:txBody>
          <a:bodyPr wrap="square" rtlCol="0">
            <a:spAutoFit/>
          </a:bodyPr>
          <a:lstStyle/>
          <a:p>
            <a:r>
              <a:rPr lang="en-US" sz="6600" b="1" spc="200" dirty="0" smtClean="0">
                <a:solidFill>
                  <a:srgbClr val="006336"/>
                </a:solidFill>
                <a:latin typeface="Trebuchet MS" panose="020B0603020202020204" pitchFamily="34" charset="0"/>
              </a:rPr>
              <a:t>CONTINUED FOCUS</a:t>
            </a:r>
            <a:endParaRPr lang="en-US" sz="6600" b="1" spc="200" dirty="0">
              <a:solidFill>
                <a:srgbClr val="006336"/>
              </a:solidFill>
              <a:latin typeface="Trebuchet MS" panose="020B0603020202020204" pitchFamily="34" charset="0"/>
            </a:endParaRPr>
          </a:p>
        </p:txBody>
      </p:sp>
      <p:sp>
        <p:nvSpPr>
          <p:cNvPr id="3" name="Slide Number Placeholder 2"/>
          <p:cNvSpPr>
            <a:spLocks noGrp="1"/>
          </p:cNvSpPr>
          <p:nvPr>
            <p:ph type="sldNum" sz="quarter" idx="12"/>
          </p:nvPr>
        </p:nvSpPr>
        <p:spPr/>
        <p:txBody>
          <a:bodyPr/>
          <a:lstStyle/>
          <a:p>
            <a:fld id="{ABB39C66-D840-41FE-9F98-F226D0482A4C}" type="slidenum">
              <a:rPr lang="en-US" sz="1800" smtClean="0"/>
              <a:t>22</a:t>
            </a:fld>
            <a:endParaRPr lang="en-US" sz="1800" dirty="0"/>
          </a:p>
        </p:txBody>
      </p:sp>
    </p:spTree>
    <p:extLst>
      <p:ext uri="{BB962C8B-B14F-4D97-AF65-F5344CB8AC3E}">
        <p14:creationId xmlns:p14="http://schemas.microsoft.com/office/powerpoint/2010/main" val="1804530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FOCAL POINTS</a:t>
            </a:r>
          </a:p>
        </p:txBody>
      </p:sp>
      <p:sp>
        <p:nvSpPr>
          <p:cNvPr id="5" name="TextBox 4"/>
          <p:cNvSpPr txBox="1"/>
          <p:nvPr/>
        </p:nvSpPr>
        <p:spPr>
          <a:xfrm>
            <a:off x="304907" y="1096723"/>
            <a:ext cx="5387233" cy="4524315"/>
          </a:xfrm>
          <a:prstGeom prst="rect">
            <a:avLst/>
          </a:prstGeom>
          <a:noFill/>
        </p:spPr>
        <p:txBody>
          <a:bodyPr wrap="square" rtlCol="0">
            <a:spAutoFit/>
          </a:bodyPr>
          <a:lstStyle/>
          <a:p>
            <a:pPr marL="230188" indent="-230188">
              <a:buFont typeface="Arial" panose="020B0604020202020204" pitchFamily="34" charset="0"/>
              <a:buChar char="•"/>
            </a:pPr>
            <a:r>
              <a:rPr lang="en-US" sz="3200" b="1" dirty="0" smtClean="0">
                <a:solidFill>
                  <a:srgbClr val="0F4509"/>
                </a:solidFill>
                <a:latin typeface="Trebuchet MS" panose="020B0603020202020204" pitchFamily="34" charset="0"/>
                <a:ea typeface="Roboto" panose="02000000000000000000" pitchFamily="2" charset="0"/>
              </a:rPr>
              <a:t>Undergraduate Research</a:t>
            </a:r>
          </a:p>
          <a:p>
            <a:pPr marL="230188" indent="-230188">
              <a:buFont typeface="Arial" panose="020B0604020202020204" pitchFamily="34" charset="0"/>
              <a:buChar char="•"/>
            </a:pPr>
            <a:r>
              <a:rPr lang="en-US" sz="2800" dirty="0" smtClean="0">
                <a:solidFill>
                  <a:srgbClr val="0F4509"/>
                </a:solidFill>
                <a:latin typeface="Trebuchet MS" panose="020B0603020202020204" pitchFamily="34" charset="0"/>
                <a:ea typeface="Roboto" panose="02000000000000000000" pitchFamily="2" charset="0"/>
              </a:rPr>
              <a:t>Connections </a:t>
            </a:r>
            <a:r>
              <a:rPr lang="en-US" sz="2800" dirty="0">
                <a:solidFill>
                  <a:srgbClr val="0F4509"/>
                </a:solidFill>
                <a:latin typeface="Trebuchet MS" panose="020B0603020202020204" pitchFamily="34" charset="0"/>
                <a:ea typeface="Roboto" panose="02000000000000000000" pitchFamily="2" charset="0"/>
              </a:rPr>
              <a:t>to Sanford Lab</a:t>
            </a:r>
          </a:p>
          <a:p>
            <a:pPr marL="230188" indent="-230188">
              <a:buFont typeface="Arial" panose="020B0604020202020204" pitchFamily="34" charset="0"/>
              <a:buChar char="•"/>
            </a:pPr>
            <a:r>
              <a:rPr lang="en-US" sz="2800" dirty="0">
                <a:solidFill>
                  <a:srgbClr val="0F4509"/>
                </a:solidFill>
                <a:latin typeface="Trebuchet MS" panose="020B0603020202020204" pitchFamily="34" charset="0"/>
                <a:ea typeface="Roboto" panose="02000000000000000000" pitchFamily="2" charset="0"/>
              </a:rPr>
              <a:t>Native American</a:t>
            </a:r>
          </a:p>
          <a:p>
            <a:pPr marL="230188" indent="-230188">
              <a:buFont typeface="Arial" panose="020B0604020202020204" pitchFamily="34" charset="0"/>
              <a:buChar char="•"/>
            </a:pPr>
            <a:r>
              <a:rPr lang="en-US" sz="2800" dirty="0">
                <a:solidFill>
                  <a:srgbClr val="0F4509"/>
                </a:solidFill>
                <a:latin typeface="Trebuchet MS" panose="020B0603020202020204" pitchFamily="34" charset="0"/>
                <a:ea typeface="Roboto" panose="02000000000000000000" pitchFamily="2" charset="0"/>
              </a:rPr>
              <a:t>Sustainability</a:t>
            </a:r>
          </a:p>
          <a:p>
            <a:pPr marL="230188" indent="-230188">
              <a:buFont typeface="Arial" panose="020B0604020202020204" pitchFamily="34" charset="0"/>
              <a:buChar char="•"/>
            </a:pPr>
            <a:r>
              <a:rPr lang="en-US" sz="3200" b="1" dirty="0" smtClean="0">
                <a:solidFill>
                  <a:srgbClr val="0F4509"/>
                </a:solidFill>
                <a:latin typeface="Trebuchet MS" panose="020B0603020202020204" pitchFamily="34" charset="0"/>
                <a:ea typeface="Roboto" panose="02000000000000000000" pitchFamily="2" charset="0"/>
              </a:rPr>
              <a:t>International Experiences</a:t>
            </a:r>
            <a:endParaRPr lang="en-US" sz="3200" dirty="0">
              <a:solidFill>
                <a:srgbClr val="0F4509"/>
              </a:solidFill>
              <a:latin typeface="Trebuchet MS" panose="020B0603020202020204" pitchFamily="34" charset="0"/>
              <a:ea typeface="Roboto" panose="02000000000000000000" pitchFamily="2" charset="0"/>
            </a:endParaRPr>
          </a:p>
          <a:p>
            <a:pPr marL="230188" indent="-230188">
              <a:buFont typeface="Arial" panose="020B0604020202020204" pitchFamily="34" charset="0"/>
              <a:buChar char="•"/>
            </a:pPr>
            <a:r>
              <a:rPr lang="en-US" sz="2800" dirty="0" smtClean="0">
                <a:solidFill>
                  <a:srgbClr val="0F4509"/>
                </a:solidFill>
                <a:latin typeface="Trebuchet MS" panose="020B0603020202020204" pitchFamily="34" charset="0"/>
                <a:ea typeface="Roboto" panose="02000000000000000000" pitchFamily="2" charset="0"/>
              </a:rPr>
              <a:t>Civic Engagement &amp; Community Relations</a:t>
            </a:r>
          </a:p>
          <a:p>
            <a:pPr marL="230188" indent="-230188">
              <a:buFont typeface="Arial" panose="020B0604020202020204" pitchFamily="34" charset="0"/>
              <a:buChar char="•"/>
            </a:pPr>
            <a:r>
              <a:rPr lang="en-US" sz="2800" dirty="0" smtClean="0">
                <a:solidFill>
                  <a:srgbClr val="0F4509"/>
                </a:solidFill>
                <a:latin typeface="Trebuchet MS" panose="020B0603020202020204" pitchFamily="34" charset="0"/>
                <a:ea typeface="Roboto" panose="02000000000000000000" pitchFamily="2" charset="0"/>
              </a:rPr>
              <a:t>Honors</a:t>
            </a:r>
          </a:p>
          <a:p>
            <a:pPr marL="230188" indent="-230188">
              <a:buFont typeface="Arial" panose="020B0604020202020204" pitchFamily="34" charset="0"/>
              <a:buChar char="•"/>
            </a:pPr>
            <a:r>
              <a:rPr lang="en-US" sz="2800" dirty="0" smtClean="0">
                <a:solidFill>
                  <a:srgbClr val="0F4509"/>
                </a:solidFill>
                <a:latin typeface="Trebuchet MS" panose="020B0603020202020204" pitchFamily="34" charset="0"/>
                <a:ea typeface="Roboto" panose="02000000000000000000" pitchFamily="2" charset="0"/>
              </a:rPr>
              <a:t>BH-Rapid City</a:t>
            </a:r>
          </a:p>
          <a:p>
            <a:pPr marL="230188" indent="-230188">
              <a:buFont typeface="Arial" panose="020B0604020202020204" pitchFamily="34" charset="0"/>
              <a:buChar char="•"/>
            </a:pPr>
            <a:r>
              <a:rPr lang="en-US" sz="2800" dirty="0" smtClean="0">
                <a:solidFill>
                  <a:srgbClr val="0F4509"/>
                </a:solidFill>
                <a:latin typeface="Trebuchet MS" panose="020B0603020202020204" pitchFamily="34" charset="0"/>
                <a:ea typeface="Roboto" panose="02000000000000000000" pitchFamily="2" charset="0"/>
              </a:rPr>
              <a:t>Enrollment</a:t>
            </a:r>
          </a:p>
        </p:txBody>
      </p:sp>
      <p:sp>
        <p:nvSpPr>
          <p:cNvPr id="2" name="Slide Number Placeholder 1"/>
          <p:cNvSpPr>
            <a:spLocks noGrp="1"/>
          </p:cNvSpPr>
          <p:nvPr>
            <p:ph type="sldNum" sz="quarter" idx="12"/>
          </p:nvPr>
        </p:nvSpPr>
        <p:spPr/>
        <p:txBody>
          <a:bodyPr/>
          <a:lstStyle/>
          <a:p>
            <a:fld id="{ABB39C66-D840-41FE-9F98-F226D0482A4C}" type="slidenum">
              <a:rPr lang="en-US" sz="1800" smtClean="0"/>
              <a:t>23</a:t>
            </a:fld>
            <a:endParaRPr lang="en-US" sz="18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743" y="2227374"/>
            <a:ext cx="2862489" cy="1908326"/>
          </a:xfrm>
          <a:prstGeom prst="rect">
            <a:avLst/>
          </a:prstGeom>
        </p:spPr>
      </p:pic>
    </p:spTree>
    <p:extLst>
      <p:ext uri="{BB962C8B-B14F-4D97-AF65-F5344CB8AC3E}">
        <p14:creationId xmlns:p14="http://schemas.microsoft.com/office/powerpoint/2010/main" val="1163446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BB39C66-D840-41FE-9F98-F226D0482A4C}" type="slidenum">
              <a:rPr lang="en-US" sz="1800" smtClean="0"/>
              <a:t>24</a:t>
            </a:fld>
            <a:endParaRPr lang="en-US" sz="18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8133" y="2995876"/>
            <a:ext cx="3767744" cy="251182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16" y="3012186"/>
            <a:ext cx="3767744" cy="2495519"/>
          </a:xfrm>
          <a:prstGeom prst="rect">
            <a:avLst/>
          </a:prstGeom>
        </p:spPr>
      </p:pic>
      <p:sp>
        <p:nvSpPr>
          <p:cNvPr id="5" name="TextBox 4"/>
          <p:cNvSpPr txBox="1"/>
          <p:nvPr/>
        </p:nvSpPr>
        <p:spPr>
          <a:xfrm>
            <a:off x="304907" y="1096723"/>
            <a:ext cx="5387233" cy="1569660"/>
          </a:xfrm>
          <a:prstGeom prst="rect">
            <a:avLst/>
          </a:prstGeom>
          <a:noFill/>
        </p:spPr>
        <p:txBody>
          <a:bodyPr wrap="square" rtlCol="0">
            <a:spAutoFit/>
          </a:bodyPr>
          <a:lstStyle/>
          <a:p>
            <a:pPr marL="230188" indent="-230188">
              <a:buFont typeface="Arial" panose="020B0604020202020204" pitchFamily="34" charset="0"/>
              <a:buChar char="•"/>
            </a:pPr>
            <a:r>
              <a:rPr lang="en-US" sz="3200" dirty="0" smtClean="0">
                <a:solidFill>
                  <a:srgbClr val="0F4509"/>
                </a:solidFill>
                <a:latin typeface="Trebuchet MS" panose="020B0603020202020204" pitchFamily="34" charset="0"/>
                <a:ea typeface="Roboto" panose="02000000000000000000" pitchFamily="2" charset="0"/>
              </a:rPr>
              <a:t>Faculty Scholarship</a:t>
            </a:r>
          </a:p>
          <a:p>
            <a:pPr marL="230188" indent="-230188">
              <a:buFont typeface="Arial" panose="020B0604020202020204" pitchFamily="34" charset="0"/>
              <a:buChar char="•"/>
            </a:pPr>
            <a:r>
              <a:rPr lang="en-US" sz="3200" dirty="0" smtClean="0">
                <a:solidFill>
                  <a:srgbClr val="0F4509"/>
                </a:solidFill>
                <a:latin typeface="Trebuchet MS" panose="020B0603020202020204" pitchFamily="34" charset="0"/>
                <a:ea typeface="Roboto" panose="02000000000000000000" pitchFamily="2" charset="0"/>
              </a:rPr>
              <a:t>Grant Writing</a:t>
            </a:r>
          </a:p>
          <a:p>
            <a:pPr marL="230188" indent="-230188">
              <a:buFont typeface="Arial" panose="020B0604020202020204" pitchFamily="34" charset="0"/>
              <a:buChar char="•"/>
            </a:pPr>
            <a:r>
              <a:rPr lang="en-US" sz="3200" dirty="0" smtClean="0">
                <a:solidFill>
                  <a:srgbClr val="0F4509"/>
                </a:solidFill>
                <a:latin typeface="Trebuchet MS" panose="020B0603020202020204" pitchFamily="34" charset="0"/>
                <a:ea typeface="Roboto" panose="02000000000000000000" pitchFamily="2" charset="0"/>
              </a:rPr>
              <a:t>Mentoring</a:t>
            </a:r>
          </a:p>
        </p:txBody>
      </p:sp>
      <p:sp>
        <p:nvSpPr>
          <p:cNvPr id="7" name="TextBox 6"/>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UNDERGRADUATE RESEARCH</a:t>
            </a:r>
          </a:p>
        </p:txBody>
      </p:sp>
    </p:spTree>
    <p:extLst>
      <p:ext uri="{BB962C8B-B14F-4D97-AF65-F5344CB8AC3E}">
        <p14:creationId xmlns:p14="http://schemas.microsoft.com/office/powerpoint/2010/main" val="1677161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BB39C66-D840-41FE-9F98-F226D0482A4C}" type="slidenum">
              <a:rPr lang="en-US" sz="1800" smtClean="0"/>
              <a:t>25</a:t>
            </a:fld>
            <a:endParaRPr lang="en-US" sz="1800" dirty="0"/>
          </a:p>
        </p:txBody>
      </p:sp>
      <p:sp>
        <p:nvSpPr>
          <p:cNvPr id="5" name="TextBox 4"/>
          <p:cNvSpPr txBox="1"/>
          <p:nvPr/>
        </p:nvSpPr>
        <p:spPr>
          <a:xfrm>
            <a:off x="339079" y="1364350"/>
            <a:ext cx="5061617" cy="1569660"/>
          </a:xfrm>
          <a:prstGeom prst="rect">
            <a:avLst/>
          </a:prstGeom>
          <a:noFill/>
        </p:spPr>
        <p:txBody>
          <a:bodyPr wrap="square" rtlCol="0">
            <a:spAutoFit/>
          </a:bodyPr>
          <a:lstStyle/>
          <a:p>
            <a:pPr marL="230188" indent="-230188">
              <a:buFont typeface="Arial" panose="020B0604020202020204" pitchFamily="34" charset="0"/>
              <a:buChar char="•"/>
            </a:pPr>
            <a:r>
              <a:rPr lang="en-US" sz="3200" dirty="0" smtClean="0">
                <a:solidFill>
                  <a:srgbClr val="0F4509"/>
                </a:solidFill>
                <a:latin typeface="Trebuchet MS" panose="020B0603020202020204" pitchFamily="34" charset="0"/>
                <a:ea typeface="Roboto" panose="02000000000000000000" pitchFamily="2" charset="0"/>
              </a:rPr>
              <a:t>Leapfrog</a:t>
            </a:r>
          </a:p>
          <a:p>
            <a:pPr marL="230188" indent="-230188">
              <a:buFont typeface="Arial" panose="020B0604020202020204" pitchFamily="34" charset="0"/>
              <a:buChar char="•"/>
            </a:pPr>
            <a:r>
              <a:rPr lang="en-US" sz="3200" dirty="0" smtClean="0">
                <a:solidFill>
                  <a:srgbClr val="0F4509"/>
                </a:solidFill>
                <a:latin typeface="Trebuchet MS" panose="020B0603020202020204" pitchFamily="34" charset="0"/>
                <a:ea typeface="Roboto" panose="02000000000000000000" pitchFamily="2" charset="0"/>
              </a:rPr>
              <a:t>Undergraduate Research</a:t>
            </a:r>
          </a:p>
          <a:p>
            <a:pPr marL="230188" indent="-230188">
              <a:buFont typeface="Arial" panose="020B0604020202020204" pitchFamily="34" charset="0"/>
              <a:buChar char="•"/>
            </a:pPr>
            <a:r>
              <a:rPr lang="en-US" sz="3200" dirty="0" smtClean="0">
                <a:solidFill>
                  <a:srgbClr val="0F4509"/>
                </a:solidFill>
                <a:latin typeface="Trebuchet MS" panose="020B0603020202020204" pitchFamily="34" charset="0"/>
                <a:ea typeface="Roboto" panose="02000000000000000000" pitchFamily="2" charset="0"/>
              </a:rPr>
              <a:t>Global Perspective</a:t>
            </a:r>
          </a:p>
        </p:txBody>
      </p:sp>
      <p:sp>
        <p:nvSpPr>
          <p:cNvPr id="7" name="TextBox 6"/>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INTERNATIONAL EXPERIENCES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609"/>
          <a:stretch/>
        </p:blipFill>
        <p:spPr>
          <a:xfrm>
            <a:off x="3062868" y="3461546"/>
            <a:ext cx="2431824" cy="192109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529" y="1126458"/>
            <a:ext cx="2808778" cy="210658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6572" y="3461546"/>
            <a:ext cx="2808778" cy="187251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437" r="9449"/>
          <a:stretch/>
        </p:blipFill>
        <p:spPr>
          <a:xfrm>
            <a:off x="339079" y="3467322"/>
            <a:ext cx="2560238" cy="1915313"/>
          </a:xfrm>
          <a:prstGeom prst="rect">
            <a:avLst/>
          </a:prstGeom>
        </p:spPr>
      </p:pic>
    </p:spTree>
    <p:extLst>
      <p:ext uri="{BB962C8B-B14F-4D97-AF65-F5344CB8AC3E}">
        <p14:creationId xmlns:p14="http://schemas.microsoft.com/office/powerpoint/2010/main" val="11456387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539882" y="3638528"/>
            <a:ext cx="1879679" cy="1652944"/>
          </a:xfrm>
          <a:prstGeom prst="rect">
            <a:avLst/>
          </a:prstGeom>
          <a:solidFill>
            <a:srgbClr val="0063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WHO WE ARE</a:t>
            </a:r>
            <a:endParaRPr lang="en-US" sz="3200" b="1" spc="200" dirty="0">
              <a:solidFill>
                <a:schemeClr val="bg1"/>
              </a:solidFill>
              <a:latin typeface="Trebuchet MS" panose="020B0603020202020204" pitchFamily="34" charset="0"/>
            </a:endParaRPr>
          </a:p>
        </p:txBody>
      </p:sp>
      <p:sp>
        <p:nvSpPr>
          <p:cNvPr id="5" name="TextBox 4"/>
          <p:cNvSpPr txBox="1"/>
          <p:nvPr/>
        </p:nvSpPr>
        <p:spPr>
          <a:xfrm>
            <a:off x="320296" y="978357"/>
            <a:ext cx="7723001" cy="584775"/>
          </a:xfrm>
          <a:prstGeom prst="rect">
            <a:avLst/>
          </a:prstGeom>
          <a:noFill/>
        </p:spPr>
        <p:txBody>
          <a:bodyPr wrap="square" rtlCol="0">
            <a:spAutoFit/>
          </a:bodyPr>
          <a:lstStyle/>
          <a:p>
            <a:r>
              <a:rPr lang="en-US" sz="3200" dirty="0" smtClean="0">
                <a:solidFill>
                  <a:srgbClr val="0F4509"/>
                </a:solidFill>
                <a:latin typeface="Trebuchet MS" panose="020B0603020202020204" pitchFamily="34" charset="0"/>
                <a:ea typeface="Roboto" panose="02000000000000000000" pitchFamily="2" charset="0"/>
              </a:rPr>
              <a:t>Approximately 4,200 Students</a:t>
            </a:r>
            <a:endParaRPr lang="en-US" sz="3200" dirty="0">
              <a:solidFill>
                <a:srgbClr val="0F4509"/>
              </a:solidFill>
              <a:latin typeface="Trebuchet MS" panose="020B0603020202020204" pitchFamily="34" charset="0"/>
              <a:ea typeface="Roboto" panose="02000000000000000000" pitchFamily="2" charset="0"/>
            </a:endParaRPr>
          </a:p>
        </p:txBody>
      </p:sp>
      <p:cxnSp>
        <p:nvCxnSpPr>
          <p:cNvPr id="7" name="Straight Connector 6"/>
          <p:cNvCxnSpPr/>
          <p:nvPr/>
        </p:nvCxnSpPr>
        <p:spPr>
          <a:xfrm>
            <a:off x="434595" y="1563132"/>
            <a:ext cx="2724150" cy="0"/>
          </a:xfrm>
          <a:prstGeom prst="line">
            <a:avLst/>
          </a:prstGeom>
          <a:ln w="19050">
            <a:solidFill>
              <a:srgbClr val="FFC72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23980" y="3973473"/>
            <a:ext cx="1565490" cy="1015663"/>
          </a:xfrm>
          <a:prstGeom prst="rect">
            <a:avLst/>
          </a:prstGeom>
          <a:noFill/>
        </p:spPr>
        <p:txBody>
          <a:bodyPr wrap="square" rtlCol="0">
            <a:spAutoFit/>
          </a:bodyPr>
          <a:lstStyle/>
          <a:p>
            <a:pPr algn="ctr"/>
            <a:r>
              <a:rPr lang="en-US" sz="2000" dirty="0" smtClean="0">
                <a:solidFill>
                  <a:schemeClr val="bg1"/>
                </a:solidFill>
                <a:latin typeface="Trebuchet MS" panose="020B0603020202020204" pitchFamily="34" charset="0"/>
                <a:ea typeface="Roboto" panose="02000000000000000000" pitchFamily="2" charset="0"/>
              </a:rPr>
              <a:t>1,000</a:t>
            </a:r>
          </a:p>
          <a:p>
            <a:pPr algn="ctr"/>
            <a:r>
              <a:rPr lang="en-US" sz="2000" dirty="0" smtClean="0">
                <a:solidFill>
                  <a:schemeClr val="bg1"/>
                </a:solidFill>
                <a:latin typeface="Trebuchet MS" panose="020B0603020202020204" pitchFamily="34" charset="0"/>
                <a:ea typeface="Roboto" panose="02000000000000000000" pitchFamily="2" charset="0"/>
              </a:rPr>
              <a:t>students</a:t>
            </a:r>
            <a:br>
              <a:rPr lang="en-US" sz="2000" dirty="0" smtClean="0">
                <a:solidFill>
                  <a:schemeClr val="bg1"/>
                </a:solidFill>
                <a:latin typeface="Trebuchet MS" panose="020B0603020202020204" pitchFamily="34" charset="0"/>
                <a:ea typeface="Roboto" panose="02000000000000000000" pitchFamily="2" charset="0"/>
              </a:rPr>
            </a:br>
            <a:r>
              <a:rPr lang="en-US" sz="2000" dirty="0" smtClean="0">
                <a:solidFill>
                  <a:schemeClr val="bg1"/>
                </a:solidFill>
                <a:latin typeface="Trebuchet MS" panose="020B0603020202020204" pitchFamily="34" charset="0"/>
                <a:ea typeface="Roboto" panose="02000000000000000000" pitchFamily="2" charset="0"/>
              </a:rPr>
              <a:t>at BHRC</a:t>
            </a:r>
            <a:endParaRPr lang="en-US" sz="2000" dirty="0">
              <a:solidFill>
                <a:schemeClr val="bg1"/>
              </a:solidFill>
              <a:latin typeface="Trebuchet MS" panose="020B0603020202020204" pitchFamily="34" charset="0"/>
              <a:ea typeface="Roboto" panose="02000000000000000000" pitchFamily="2"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t>26</a:t>
            </a:fld>
            <a:endParaRPr lang="en-US" dirty="0"/>
          </a:p>
        </p:txBody>
      </p:sp>
      <p:sp>
        <p:nvSpPr>
          <p:cNvPr id="12" name="Rectangle 11"/>
          <p:cNvSpPr/>
          <p:nvPr/>
        </p:nvSpPr>
        <p:spPr>
          <a:xfrm>
            <a:off x="4578271" y="3638528"/>
            <a:ext cx="1879679" cy="16529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8270" y="3957168"/>
            <a:ext cx="1707280" cy="1015663"/>
          </a:xfrm>
          <a:prstGeom prst="rect">
            <a:avLst/>
          </a:prstGeom>
          <a:noFill/>
        </p:spPr>
        <p:txBody>
          <a:bodyPr wrap="square" rtlCol="0">
            <a:spAutoFit/>
          </a:bodyPr>
          <a:lstStyle/>
          <a:p>
            <a:pPr algn="ctr"/>
            <a:r>
              <a:rPr lang="en-US" sz="2000" dirty="0" smtClean="0">
                <a:solidFill>
                  <a:schemeClr val="tx1">
                    <a:lumMod val="75000"/>
                    <a:lumOff val="25000"/>
                  </a:schemeClr>
                </a:solidFill>
                <a:latin typeface="Trebuchet MS" panose="020B0603020202020204" pitchFamily="34" charset="0"/>
                <a:ea typeface="Roboto" panose="02000000000000000000" pitchFamily="2" charset="0"/>
              </a:rPr>
              <a:t>1,000</a:t>
            </a:r>
          </a:p>
          <a:p>
            <a:pPr algn="ctr"/>
            <a:r>
              <a:rPr lang="en-US" sz="2000" dirty="0" smtClean="0">
                <a:solidFill>
                  <a:schemeClr val="tx1">
                    <a:lumMod val="75000"/>
                    <a:lumOff val="25000"/>
                  </a:schemeClr>
                </a:solidFill>
                <a:latin typeface="Trebuchet MS" panose="020B0603020202020204" pitchFamily="34" charset="0"/>
                <a:ea typeface="Roboto" panose="02000000000000000000" pitchFamily="2" charset="0"/>
              </a:rPr>
              <a:t>students</a:t>
            </a:r>
            <a:br>
              <a:rPr lang="en-US" sz="2000" dirty="0" smtClean="0">
                <a:solidFill>
                  <a:schemeClr val="tx1">
                    <a:lumMod val="75000"/>
                    <a:lumOff val="25000"/>
                  </a:schemeClr>
                </a:solidFill>
                <a:latin typeface="Trebuchet MS" panose="020B0603020202020204" pitchFamily="34" charset="0"/>
                <a:ea typeface="Roboto" panose="02000000000000000000" pitchFamily="2" charset="0"/>
              </a:rPr>
            </a:br>
            <a:r>
              <a:rPr lang="en-US" sz="2000" dirty="0" smtClean="0">
                <a:solidFill>
                  <a:schemeClr val="tx1">
                    <a:lumMod val="75000"/>
                    <a:lumOff val="25000"/>
                  </a:schemeClr>
                </a:solidFill>
                <a:latin typeface="Trebuchet MS" panose="020B0603020202020204" pitchFamily="34" charset="0"/>
                <a:ea typeface="Roboto" panose="02000000000000000000" pitchFamily="2" charset="0"/>
              </a:rPr>
              <a:t>Out of State</a:t>
            </a:r>
            <a:endParaRPr lang="en-US" sz="2000" dirty="0">
              <a:solidFill>
                <a:schemeClr val="tx1">
                  <a:lumMod val="75000"/>
                  <a:lumOff val="25000"/>
                </a:schemeClr>
              </a:solidFill>
              <a:latin typeface="Trebuchet MS" panose="020B0603020202020204" pitchFamily="34" charset="0"/>
              <a:ea typeface="Roboto" panose="02000000000000000000" pitchFamily="2" charset="0"/>
            </a:endParaRPr>
          </a:p>
        </p:txBody>
      </p:sp>
      <p:sp>
        <p:nvSpPr>
          <p:cNvPr id="14" name="Rectangle 13"/>
          <p:cNvSpPr/>
          <p:nvPr/>
        </p:nvSpPr>
        <p:spPr>
          <a:xfrm>
            <a:off x="2539881" y="1800470"/>
            <a:ext cx="1879679" cy="16529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78270" y="1790569"/>
            <a:ext cx="1879679" cy="1652944"/>
          </a:xfrm>
          <a:prstGeom prst="rect">
            <a:avLst/>
          </a:prstGeom>
          <a:solidFill>
            <a:srgbClr val="0063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60323" y="2109209"/>
            <a:ext cx="1692804" cy="1015663"/>
          </a:xfrm>
          <a:prstGeom prst="rect">
            <a:avLst/>
          </a:prstGeom>
          <a:noFill/>
        </p:spPr>
        <p:txBody>
          <a:bodyPr wrap="square" rtlCol="0">
            <a:spAutoFit/>
          </a:bodyPr>
          <a:lstStyle/>
          <a:p>
            <a:pPr algn="ctr"/>
            <a:r>
              <a:rPr lang="en-US" sz="2000" dirty="0" smtClean="0">
                <a:latin typeface="Trebuchet MS" panose="020B0603020202020204" pitchFamily="34" charset="0"/>
                <a:ea typeface="Roboto" panose="02000000000000000000" pitchFamily="2" charset="0"/>
              </a:rPr>
              <a:t>2,500</a:t>
            </a:r>
          </a:p>
          <a:p>
            <a:pPr algn="ctr"/>
            <a:r>
              <a:rPr lang="en-US" sz="2000" dirty="0" smtClean="0">
                <a:latin typeface="Trebuchet MS" panose="020B0603020202020204" pitchFamily="34" charset="0"/>
                <a:ea typeface="Roboto" panose="02000000000000000000" pitchFamily="2" charset="0"/>
              </a:rPr>
              <a:t>students</a:t>
            </a:r>
          </a:p>
          <a:p>
            <a:pPr algn="ctr"/>
            <a:r>
              <a:rPr lang="en-US" sz="2000" dirty="0" smtClean="0">
                <a:latin typeface="Trebuchet MS" panose="020B0603020202020204" pitchFamily="34" charset="0"/>
                <a:ea typeface="Roboto" panose="02000000000000000000" pitchFamily="2" charset="0"/>
              </a:rPr>
              <a:t>on campus</a:t>
            </a:r>
            <a:endParaRPr lang="en-US" sz="2000" dirty="0">
              <a:latin typeface="Trebuchet MS" panose="020B0603020202020204" pitchFamily="34" charset="0"/>
              <a:ea typeface="Roboto" panose="02000000000000000000" pitchFamily="2" charset="0"/>
            </a:endParaRPr>
          </a:p>
        </p:txBody>
      </p:sp>
      <p:sp>
        <p:nvSpPr>
          <p:cNvPr id="9" name="TextBox 8"/>
          <p:cNvSpPr txBox="1"/>
          <p:nvPr/>
        </p:nvSpPr>
        <p:spPr>
          <a:xfrm>
            <a:off x="4724057" y="2119110"/>
            <a:ext cx="1588103" cy="1015663"/>
          </a:xfrm>
          <a:prstGeom prst="rect">
            <a:avLst/>
          </a:prstGeom>
          <a:noFill/>
        </p:spPr>
        <p:txBody>
          <a:bodyPr wrap="square" rtlCol="0">
            <a:spAutoFit/>
          </a:bodyPr>
          <a:lstStyle/>
          <a:p>
            <a:pPr algn="ctr"/>
            <a:r>
              <a:rPr lang="en-US" sz="2000" dirty="0" smtClean="0">
                <a:solidFill>
                  <a:schemeClr val="bg1"/>
                </a:solidFill>
                <a:latin typeface="Trebuchet MS" panose="020B0603020202020204" pitchFamily="34" charset="0"/>
                <a:ea typeface="Roboto" panose="02000000000000000000" pitchFamily="2" charset="0"/>
              </a:rPr>
              <a:t>1,000</a:t>
            </a:r>
          </a:p>
          <a:p>
            <a:pPr algn="ctr"/>
            <a:r>
              <a:rPr lang="en-US" sz="2000" dirty="0" smtClean="0">
                <a:solidFill>
                  <a:schemeClr val="bg1"/>
                </a:solidFill>
                <a:latin typeface="Trebuchet MS" panose="020B0603020202020204" pitchFamily="34" charset="0"/>
                <a:ea typeface="Roboto" panose="02000000000000000000" pitchFamily="2" charset="0"/>
              </a:rPr>
              <a:t>students</a:t>
            </a:r>
            <a:br>
              <a:rPr lang="en-US" sz="2000" dirty="0" smtClean="0">
                <a:solidFill>
                  <a:schemeClr val="bg1"/>
                </a:solidFill>
                <a:latin typeface="Trebuchet MS" panose="020B0603020202020204" pitchFamily="34" charset="0"/>
                <a:ea typeface="Roboto" panose="02000000000000000000" pitchFamily="2" charset="0"/>
              </a:rPr>
            </a:br>
            <a:r>
              <a:rPr lang="en-US" sz="2000" dirty="0" smtClean="0">
                <a:solidFill>
                  <a:schemeClr val="bg1"/>
                </a:solidFill>
                <a:latin typeface="Trebuchet MS" panose="020B0603020202020204" pitchFamily="34" charset="0"/>
                <a:ea typeface="Roboto" panose="02000000000000000000" pitchFamily="2" charset="0"/>
              </a:rPr>
              <a:t>online only</a:t>
            </a:r>
            <a:endParaRPr lang="en-US" sz="2000" dirty="0">
              <a:solidFill>
                <a:schemeClr val="bg1"/>
              </a:solidFill>
              <a:latin typeface="Trebuchet MS" panose="020B0603020202020204" pitchFamily="34" charset="0"/>
              <a:ea typeface="Roboto" panose="02000000000000000000" pitchFamily="2" charset="0"/>
            </a:endParaRPr>
          </a:p>
        </p:txBody>
      </p:sp>
    </p:spTree>
    <p:extLst>
      <p:ext uri="{BB962C8B-B14F-4D97-AF65-F5344CB8AC3E}">
        <p14:creationId xmlns:p14="http://schemas.microsoft.com/office/powerpoint/2010/main" val="455154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WHO WE ARE</a:t>
            </a:r>
            <a:endParaRPr lang="en-US" sz="3200" b="1" spc="200" dirty="0">
              <a:solidFill>
                <a:schemeClr val="bg1"/>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t>27</a:t>
            </a:fld>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1" descr="cid:image002.png@01D43470.63464C8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09651" y="825729"/>
            <a:ext cx="8324698" cy="506893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677334" y="2888062"/>
            <a:ext cx="11091334"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66800" y="1576648"/>
            <a:ext cx="11870267" cy="23518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61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ENROLLMENTS BY STATE</a:t>
            </a:r>
            <a:endParaRPr lang="en-US" sz="3200" b="1" spc="200" dirty="0">
              <a:solidFill>
                <a:schemeClr val="bg1"/>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t>28</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03849170"/>
              </p:ext>
            </p:extLst>
          </p:nvPr>
        </p:nvGraphicFramePr>
        <p:xfrm>
          <a:off x="867509" y="1023814"/>
          <a:ext cx="6752490" cy="4720493"/>
        </p:xfrm>
        <a:graphic>
          <a:graphicData uri="http://schemas.openxmlformats.org/drawingml/2006/table">
            <a:tbl>
              <a:tblPr firstRow="1" firstCol="1" bandRow="1">
                <a:tableStyleId>{5C22544A-7EE6-4342-B048-85BDC9FD1C3A}</a:tableStyleId>
              </a:tblPr>
              <a:tblGrid>
                <a:gridCol w="2303601">
                  <a:extLst>
                    <a:ext uri="{9D8B030D-6E8A-4147-A177-3AD203B41FA5}">
                      <a16:colId xmlns:a16="http://schemas.microsoft.com/office/drawing/2014/main" val="20000"/>
                    </a:ext>
                  </a:extLst>
                </a:gridCol>
                <a:gridCol w="1482963">
                  <a:extLst>
                    <a:ext uri="{9D8B030D-6E8A-4147-A177-3AD203B41FA5}">
                      <a16:colId xmlns:a16="http://schemas.microsoft.com/office/drawing/2014/main" val="20001"/>
                    </a:ext>
                  </a:extLst>
                </a:gridCol>
                <a:gridCol w="1482963">
                  <a:extLst>
                    <a:ext uri="{9D8B030D-6E8A-4147-A177-3AD203B41FA5}">
                      <a16:colId xmlns:a16="http://schemas.microsoft.com/office/drawing/2014/main" val="20002"/>
                    </a:ext>
                  </a:extLst>
                </a:gridCol>
                <a:gridCol w="1482963">
                  <a:extLst>
                    <a:ext uri="{9D8B030D-6E8A-4147-A177-3AD203B41FA5}">
                      <a16:colId xmlns:a16="http://schemas.microsoft.com/office/drawing/2014/main" val="20003"/>
                    </a:ext>
                  </a:extLst>
                </a:gridCol>
              </a:tblGrid>
              <a:tr h="248447">
                <a:tc gridSpan="4">
                  <a:txBody>
                    <a:bodyPr/>
                    <a:lstStyle/>
                    <a:p>
                      <a:pPr marL="0" marR="0" algn="ctr">
                        <a:spcBef>
                          <a:spcPts val="0"/>
                        </a:spcBef>
                        <a:spcAft>
                          <a:spcPts val="0"/>
                        </a:spcAft>
                      </a:pPr>
                      <a:r>
                        <a:rPr lang="en-US" sz="1600" dirty="0">
                          <a:effectLst/>
                        </a:rPr>
                        <a:t>All UG Students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8447">
                <a:tc>
                  <a:txBody>
                    <a:bodyPr/>
                    <a:lstStyle/>
                    <a:p>
                      <a:pPr marL="0" marR="0">
                        <a:spcBef>
                          <a:spcPts val="0"/>
                        </a:spcBef>
                        <a:spcAft>
                          <a:spcPts val="0"/>
                        </a:spcAft>
                      </a:pPr>
                      <a:r>
                        <a:rPr lang="en-US" sz="1600" dirty="0">
                          <a:effectLst/>
                        </a:rPr>
                        <a:t>Students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spcBef>
                          <a:spcPts val="0"/>
                        </a:spcBef>
                        <a:spcAft>
                          <a:spcPts val="0"/>
                        </a:spcAft>
                      </a:pPr>
                      <a:r>
                        <a:rPr lang="en-US" sz="1600" dirty="0">
                          <a:effectLst/>
                        </a:rPr>
                        <a:t>Term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endParaRPr lang="en-US" sz="1600" dirty="0">
                        <a:effectLst/>
                        <a:latin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248447">
                <a:tc>
                  <a:txBody>
                    <a:bodyPr/>
                    <a:lstStyle/>
                    <a:p>
                      <a:pPr marL="0" marR="0">
                        <a:spcBef>
                          <a:spcPts val="0"/>
                        </a:spcBef>
                        <a:spcAft>
                          <a:spcPts val="0"/>
                        </a:spcAft>
                      </a:pPr>
                      <a:r>
                        <a:rPr lang="en-US" sz="1600" dirty="0">
                          <a:effectLst/>
                        </a:rPr>
                        <a:t>Home State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2016FA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2017FA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2018FA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248447">
                <a:tc>
                  <a:txBody>
                    <a:bodyPr/>
                    <a:lstStyle/>
                    <a:p>
                      <a:pPr marL="0" marR="0">
                        <a:spcBef>
                          <a:spcPts val="0"/>
                        </a:spcBef>
                        <a:spcAft>
                          <a:spcPts val="0"/>
                        </a:spcAft>
                      </a:pPr>
                      <a:r>
                        <a:rPr lang="en-US" sz="1600" dirty="0">
                          <a:effectLst/>
                        </a:rPr>
                        <a:t>CO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110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96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248447">
                <a:tc>
                  <a:txBody>
                    <a:bodyPr/>
                    <a:lstStyle/>
                    <a:p>
                      <a:pPr marL="0" marR="0">
                        <a:spcBef>
                          <a:spcPts val="0"/>
                        </a:spcBef>
                        <a:spcAft>
                          <a:spcPts val="0"/>
                        </a:spcAft>
                      </a:pPr>
                      <a:r>
                        <a:rPr lang="en-US" sz="1600" dirty="0">
                          <a:effectLst/>
                        </a:rPr>
                        <a:t>MT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35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248447">
                <a:tc>
                  <a:txBody>
                    <a:bodyPr/>
                    <a:lstStyle/>
                    <a:p>
                      <a:pPr marL="0" marR="0">
                        <a:spcBef>
                          <a:spcPts val="0"/>
                        </a:spcBef>
                        <a:spcAft>
                          <a:spcPts val="0"/>
                        </a:spcAft>
                      </a:pPr>
                      <a:r>
                        <a:rPr lang="en-US" sz="1600" dirty="0">
                          <a:effectLst/>
                        </a:rPr>
                        <a:t>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57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51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248447">
                <a:tc>
                  <a:txBody>
                    <a:bodyPr/>
                    <a:lstStyle/>
                    <a:p>
                      <a:pPr marL="0" marR="0">
                        <a:spcBef>
                          <a:spcPts val="0"/>
                        </a:spcBef>
                        <a:spcAft>
                          <a:spcPts val="0"/>
                        </a:spcAft>
                      </a:pPr>
                      <a:r>
                        <a:rPr lang="en-US" sz="1600" dirty="0">
                          <a:effectLst/>
                        </a:rPr>
                        <a:t>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62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48447">
                <a:tc>
                  <a:txBody>
                    <a:bodyPr/>
                    <a:lstStyle/>
                    <a:p>
                      <a:pPr marL="0" marR="0">
                        <a:spcBef>
                          <a:spcPts val="0"/>
                        </a:spcBef>
                        <a:spcAft>
                          <a:spcPts val="0"/>
                        </a:spcAft>
                      </a:pPr>
                      <a:r>
                        <a:rPr lang="en-US" sz="1600" dirty="0">
                          <a:effectLst/>
                        </a:rPr>
                        <a:t>SD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solidFill>
                            <a:srgbClr val="FF0000"/>
                          </a:solidFill>
                          <a:effectLst/>
                        </a:rPr>
                        <a:t>2864</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solidFill>
                            <a:srgbClr val="FF0000"/>
                          </a:solidFill>
                          <a:effectLst/>
                        </a:rPr>
                        <a:t>2970</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solidFill>
                            <a:srgbClr val="FF0000"/>
                          </a:solidFill>
                          <a:effectLst/>
                        </a:rPr>
                        <a:t>2353</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r h="248447">
                <a:tc>
                  <a:txBody>
                    <a:bodyPr/>
                    <a:lstStyle/>
                    <a:p>
                      <a:pPr marL="0" marR="0">
                        <a:spcBef>
                          <a:spcPts val="0"/>
                        </a:spcBef>
                        <a:spcAft>
                          <a:spcPts val="0"/>
                        </a:spcAft>
                      </a:pPr>
                      <a:r>
                        <a:rPr lang="en-US" sz="1600" dirty="0">
                          <a:effectLst/>
                        </a:rPr>
                        <a:t>WY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339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317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305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8"/>
                  </a:ext>
                </a:extLst>
              </a:tr>
              <a:tr h="248447">
                <a:tc>
                  <a:txBody>
                    <a:bodyPr/>
                    <a:lstStyle/>
                    <a:p>
                      <a:endParaRPr lang="en-US" sz="1600" dirty="0">
                        <a:effectLst/>
                        <a:latin typeface="Times New Roman" panose="02020603050405020304" pitchFamily="18" charset="0"/>
                      </a:endParaRPr>
                    </a:p>
                  </a:txBody>
                  <a:tcPr marL="68580" marR="68580" marT="0" marB="0" anchor="b">
                    <a:solidFill>
                      <a:schemeClr val="accent6">
                        <a:lumMod val="50000"/>
                      </a:schemeClr>
                    </a:solidFill>
                  </a:tcPr>
                </a:tc>
                <a:tc>
                  <a:txBody>
                    <a:bodyPr/>
                    <a:lstStyle/>
                    <a:p>
                      <a:endParaRPr lang="en-US" sz="1600" dirty="0">
                        <a:effectLst/>
                        <a:latin typeface="Times New Roman" panose="02020603050405020304" pitchFamily="18" charset="0"/>
                      </a:endParaRPr>
                    </a:p>
                  </a:txBody>
                  <a:tcPr marL="68580" marR="68580" marT="0" marB="0" anchor="b"/>
                </a:tc>
                <a:tc>
                  <a:txBody>
                    <a:bodyPr/>
                    <a:lstStyle/>
                    <a:p>
                      <a:endParaRPr lang="en-US" sz="1600" dirty="0">
                        <a:effectLst/>
                        <a:latin typeface="Times New Roman" panose="02020603050405020304" pitchFamily="18" charset="0"/>
                      </a:endParaRPr>
                    </a:p>
                  </a:txBody>
                  <a:tcPr marL="68580" marR="68580" marT="0" marB="0" anchor="b"/>
                </a:tc>
                <a:tc>
                  <a:txBody>
                    <a:bodyPr/>
                    <a:lstStyle/>
                    <a:p>
                      <a:endParaRPr lang="en-US" sz="1600" dirty="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10009"/>
                  </a:ext>
                </a:extLst>
              </a:tr>
              <a:tr h="248447">
                <a:tc gridSpan="4">
                  <a:txBody>
                    <a:bodyPr/>
                    <a:lstStyle/>
                    <a:p>
                      <a:pPr marL="0" marR="0" algn="ctr">
                        <a:spcBef>
                          <a:spcPts val="0"/>
                        </a:spcBef>
                        <a:spcAft>
                          <a:spcPts val="0"/>
                        </a:spcAft>
                      </a:pPr>
                      <a:r>
                        <a:rPr lang="en-US" sz="1600" dirty="0">
                          <a:effectLst/>
                        </a:rPr>
                        <a:t>UG First-time and Transfer Students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248447">
                <a:tc>
                  <a:txBody>
                    <a:bodyPr/>
                    <a:lstStyle/>
                    <a:p>
                      <a:pPr marL="0" marR="0">
                        <a:spcBef>
                          <a:spcPts val="0"/>
                        </a:spcBef>
                        <a:spcAft>
                          <a:spcPts val="0"/>
                        </a:spcAft>
                      </a:pPr>
                      <a:r>
                        <a:rPr lang="en-US" sz="1600" dirty="0">
                          <a:effectLst/>
                        </a:rPr>
                        <a:t>Students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spcBef>
                          <a:spcPts val="0"/>
                        </a:spcBef>
                        <a:spcAft>
                          <a:spcPts val="0"/>
                        </a:spcAft>
                      </a:pPr>
                      <a:r>
                        <a:rPr lang="en-US" sz="1600" dirty="0">
                          <a:effectLst/>
                        </a:rPr>
                        <a:t>Term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endParaRPr lang="en-US" sz="1600" dirty="0">
                        <a:effectLst/>
                        <a:latin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1"/>
                  </a:ext>
                </a:extLst>
              </a:tr>
              <a:tr h="248447">
                <a:tc>
                  <a:txBody>
                    <a:bodyPr/>
                    <a:lstStyle/>
                    <a:p>
                      <a:pPr marL="0" marR="0">
                        <a:spcBef>
                          <a:spcPts val="0"/>
                        </a:spcBef>
                        <a:spcAft>
                          <a:spcPts val="0"/>
                        </a:spcAft>
                      </a:pPr>
                      <a:r>
                        <a:rPr lang="en-US" sz="1600" dirty="0">
                          <a:effectLst/>
                        </a:rPr>
                        <a:t>Home State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2016FA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2017FA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2018FA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2"/>
                  </a:ext>
                </a:extLst>
              </a:tr>
              <a:tr h="248447">
                <a:tc>
                  <a:txBody>
                    <a:bodyPr/>
                    <a:lstStyle/>
                    <a:p>
                      <a:pPr marL="0" marR="0">
                        <a:spcBef>
                          <a:spcPts val="0"/>
                        </a:spcBef>
                        <a:spcAft>
                          <a:spcPts val="0"/>
                        </a:spcAft>
                      </a:pPr>
                      <a:r>
                        <a:rPr lang="en-US" sz="1600" dirty="0">
                          <a:effectLst/>
                        </a:rPr>
                        <a:t>CO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36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36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3"/>
                  </a:ext>
                </a:extLst>
              </a:tr>
              <a:tr h="248447">
                <a:tc>
                  <a:txBody>
                    <a:bodyPr/>
                    <a:lstStyle/>
                    <a:p>
                      <a:pPr marL="0" marR="0">
                        <a:spcBef>
                          <a:spcPts val="0"/>
                        </a:spcBef>
                        <a:spcAft>
                          <a:spcPts val="0"/>
                        </a:spcAft>
                      </a:pPr>
                      <a:r>
                        <a:rPr lang="en-US" sz="1600" dirty="0">
                          <a:effectLst/>
                        </a:rPr>
                        <a:t>MT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4"/>
                  </a:ext>
                </a:extLst>
              </a:tr>
              <a:tr h="248447">
                <a:tc>
                  <a:txBody>
                    <a:bodyPr/>
                    <a:lstStyle/>
                    <a:p>
                      <a:pPr marL="0" marR="0">
                        <a:spcBef>
                          <a:spcPts val="0"/>
                        </a:spcBef>
                        <a:spcAft>
                          <a:spcPts val="0"/>
                        </a:spcAft>
                      </a:pPr>
                      <a:r>
                        <a:rPr lang="en-US" sz="1600" dirty="0">
                          <a:effectLst/>
                        </a:rPr>
                        <a:t>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5"/>
                  </a:ext>
                </a:extLst>
              </a:tr>
              <a:tr h="248447">
                <a:tc>
                  <a:txBody>
                    <a:bodyPr/>
                    <a:lstStyle/>
                    <a:p>
                      <a:pPr marL="0" marR="0">
                        <a:spcBef>
                          <a:spcPts val="0"/>
                        </a:spcBef>
                        <a:spcAft>
                          <a:spcPts val="0"/>
                        </a:spcAft>
                      </a:pPr>
                      <a:r>
                        <a:rPr lang="en-US" sz="1600" dirty="0">
                          <a:effectLst/>
                        </a:rPr>
                        <a:t>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smtClean="0">
                          <a:effectLst/>
                        </a:rPr>
                        <a:t>34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6"/>
                  </a:ext>
                </a:extLst>
              </a:tr>
              <a:tr h="248447">
                <a:tc>
                  <a:txBody>
                    <a:bodyPr/>
                    <a:lstStyle/>
                    <a:p>
                      <a:pPr marL="0" marR="0">
                        <a:spcBef>
                          <a:spcPts val="0"/>
                        </a:spcBef>
                        <a:spcAft>
                          <a:spcPts val="0"/>
                        </a:spcAft>
                      </a:pPr>
                      <a:r>
                        <a:rPr lang="en-US" sz="1600" dirty="0">
                          <a:effectLst/>
                        </a:rPr>
                        <a:t>SD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579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595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499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7"/>
                  </a:ext>
                </a:extLst>
              </a:tr>
              <a:tr h="248447">
                <a:tc>
                  <a:txBody>
                    <a:bodyPr/>
                    <a:lstStyle/>
                    <a:p>
                      <a:pPr marL="0" marR="0">
                        <a:spcBef>
                          <a:spcPts val="0"/>
                        </a:spcBef>
                        <a:spcAft>
                          <a:spcPts val="0"/>
                        </a:spcAft>
                      </a:pPr>
                      <a:r>
                        <a:rPr lang="en-US" sz="1600" dirty="0">
                          <a:effectLst/>
                        </a:rPr>
                        <a:t>WY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6">
                        <a:lumMod val="50000"/>
                      </a:schemeClr>
                    </a:solidFill>
                  </a:tcPr>
                </a:tc>
                <a:tc>
                  <a:txBody>
                    <a:bodyPr/>
                    <a:lstStyle/>
                    <a:p>
                      <a:pPr marL="0" marR="0" algn="r">
                        <a:spcBef>
                          <a:spcPts val="0"/>
                        </a:spcBef>
                        <a:spcAft>
                          <a:spcPts val="0"/>
                        </a:spcAft>
                      </a:pPr>
                      <a:r>
                        <a:rPr lang="en-US" sz="1600" dirty="0">
                          <a:effectLst/>
                        </a:rPr>
                        <a:t>132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a:effectLst/>
                        </a:rPr>
                        <a:t>83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74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18"/>
                  </a:ext>
                </a:extLst>
              </a:tr>
            </a:tbl>
          </a:graphicData>
        </a:graphic>
      </p:graphicFrame>
      <p:sp>
        <p:nvSpPr>
          <p:cNvPr id="5" name="Rectangle 1"/>
          <p:cNvSpPr>
            <a:spLocks noChangeArrowheads="1"/>
          </p:cNvSpPr>
          <p:nvPr/>
        </p:nvSpPr>
        <p:spPr bwMode="auto">
          <a:xfrm>
            <a:off x="2137944" y="1902274"/>
            <a:ext cx="902736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1F497D"/>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1F497D"/>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244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PROFILE OF BHSU TODAY</a:t>
            </a:r>
            <a:endParaRPr lang="en-US" sz="3200" b="1" spc="200" dirty="0">
              <a:solidFill>
                <a:schemeClr val="bg1"/>
              </a:solidFill>
              <a:latin typeface="Trebuchet MS" panose="020B0603020202020204" pitchFamily="34" charset="0"/>
            </a:endParaRPr>
          </a:p>
        </p:txBody>
      </p:sp>
      <p:sp>
        <p:nvSpPr>
          <p:cNvPr id="5" name="TextBox 4"/>
          <p:cNvSpPr txBox="1"/>
          <p:nvPr/>
        </p:nvSpPr>
        <p:spPr>
          <a:xfrm>
            <a:off x="228856" y="918640"/>
            <a:ext cx="7723001" cy="584775"/>
          </a:xfrm>
          <a:prstGeom prst="rect">
            <a:avLst/>
          </a:prstGeom>
          <a:noFill/>
        </p:spPr>
        <p:txBody>
          <a:bodyPr wrap="square" rtlCol="0">
            <a:spAutoFit/>
          </a:bodyPr>
          <a:lstStyle/>
          <a:p>
            <a:r>
              <a:rPr lang="en-US" sz="3200" dirty="0" smtClean="0">
                <a:solidFill>
                  <a:srgbClr val="0F4509"/>
                </a:solidFill>
                <a:latin typeface="Trebuchet MS" panose="020B0603020202020204" pitchFamily="34" charset="0"/>
                <a:ea typeface="Roboto" panose="02000000000000000000" pitchFamily="2" charset="0"/>
              </a:rPr>
              <a:t>D’Aryn Lends His Horse</a:t>
            </a:r>
            <a:endParaRPr lang="en-US" sz="3200" dirty="0">
              <a:solidFill>
                <a:srgbClr val="0F4509"/>
              </a:solidFill>
              <a:latin typeface="Trebuchet MS" panose="020B0603020202020204" pitchFamily="34" charset="0"/>
              <a:ea typeface="Roboto" panose="02000000000000000000" pitchFamily="2" charset="0"/>
            </a:endParaRPr>
          </a:p>
        </p:txBody>
      </p:sp>
      <p:cxnSp>
        <p:nvCxnSpPr>
          <p:cNvPr id="7" name="Straight Connector 6"/>
          <p:cNvCxnSpPr/>
          <p:nvPr/>
        </p:nvCxnSpPr>
        <p:spPr>
          <a:xfrm>
            <a:off x="417968" y="1503415"/>
            <a:ext cx="2724150" cy="0"/>
          </a:xfrm>
          <a:prstGeom prst="line">
            <a:avLst/>
          </a:prstGeom>
          <a:ln w="19050">
            <a:solidFill>
              <a:srgbClr val="FFC72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BB39C66-D840-41FE-9F98-F226D0482A4C}" type="slidenum">
              <a:rPr lang="en-US" sz="1800" smtClean="0"/>
              <a:t>29</a:t>
            </a:fld>
            <a:endParaRPr lang="en-US" sz="1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356" r="19053"/>
          <a:stretch/>
        </p:blipFill>
        <p:spPr>
          <a:xfrm>
            <a:off x="345234" y="1602971"/>
            <a:ext cx="4572000" cy="4257502"/>
          </a:xfrm>
          <a:prstGeom prst="rect">
            <a:avLst/>
          </a:prstGeom>
        </p:spPr>
      </p:pic>
      <p:sp>
        <p:nvSpPr>
          <p:cNvPr id="11" name="TextBox 10"/>
          <p:cNvSpPr txBox="1"/>
          <p:nvPr/>
        </p:nvSpPr>
        <p:spPr>
          <a:xfrm>
            <a:off x="4917234" y="1570662"/>
            <a:ext cx="4301715" cy="3816429"/>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latin typeface="Trebuchet MS" panose="020B0603020202020204" pitchFamily="34" charset="0"/>
              </a:rPr>
              <a:t>Hometown: Eagle Butte</a:t>
            </a:r>
          </a:p>
          <a:p>
            <a:endParaRPr lang="en-US" sz="2200" dirty="0" smtClean="0">
              <a:latin typeface="Trebuchet MS" panose="020B0603020202020204" pitchFamily="34" charset="0"/>
            </a:endParaRP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Chemistry major</a:t>
            </a: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Accepted to pharmacy school</a:t>
            </a:r>
          </a:p>
          <a:p>
            <a:endParaRPr lang="en-US" sz="2200" dirty="0" smtClean="0">
              <a:latin typeface="Trebuchet MS" panose="020B0603020202020204" pitchFamily="34" charset="0"/>
              <a:ea typeface="Roboto" panose="02000000000000000000" pitchFamily="2" charset="0"/>
            </a:endParaRP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Service Learning to Botswana and Philippines</a:t>
            </a:r>
          </a:p>
          <a:p>
            <a:endParaRPr lang="en-US" sz="2200" dirty="0" smtClean="0">
              <a:latin typeface="Trebuchet MS" panose="020B0603020202020204" pitchFamily="34" charset="0"/>
              <a:ea typeface="Roboto" panose="02000000000000000000" pitchFamily="2" charset="0"/>
            </a:endParaRP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Organized Pow Wow</a:t>
            </a:r>
          </a:p>
          <a:p>
            <a:endParaRPr lang="en-US" sz="2200" dirty="0" smtClean="0">
              <a:latin typeface="Trebuchet MS" panose="020B0603020202020204" pitchFamily="34" charset="0"/>
              <a:ea typeface="Roboto" panose="02000000000000000000" pitchFamily="2" charset="0"/>
            </a:endParaRP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Presidential Ambassador</a:t>
            </a:r>
          </a:p>
        </p:txBody>
      </p:sp>
    </p:spTree>
    <p:extLst>
      <p:ext uri="{BB962C8B-B14F-4D97-AF65-F5344CB8AC3E}">
        <p14:creationId xmlns:p14="http://schemas.microsoft.com/office/powerpoint/2010/main" val="1390700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prstClr val="white"/>
                </a:solidFill>
                <a:latin typeface="Trebuchet MS" panose="020B0603020202020204" pitchFamily="34" charset="0"/>
              </a:rPr>
              <a:t>OFTEN HEARD….</a:t>
            </a:r>
            <a:endParaRPr lang="en-US" sz="3200" b="1" spc="200" dirty="0">
              <a:solidFill>
                <a:prstClr val="white"/>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solidFill>
                  <a:prstClr val="black">
                    <a:tint val="75000"/>
                  </a:prstClr>
                </a:solidFill>
              </a:rPr>
              <a:pPr/>
              <a:t>3</a:t>
            </a:fld>
            <a:endParaRPr lang="en-US" sz="1800" dirty="0">
              <a:solidFill>
                <a:prstClr val="black">
                  <a:tint val="75000"/>
                </a:prstClr>
              </a:solidFill>
            </a:endParaRPr>
          </a:p>
        </p:txBody>
      </p:sp>
      <p:sp>
        <p:nvSpPr>
          <p:cNvPr id="17" name="TextBox 16"/>
          <p:cNvSpPr txBox="1"/>
          <p:nvPr/>
        </p:nvSpPr>
        <p:spPr>
          <a:xfrm>
            <a:off x="417788" y="1344930"/>
            <a:ext cx="4644864" cy="3970318"/>
          </a:xfrm>
          <a:prstGeom prst="rect">
            <a:avLst/>
          </a:prstGeom>
          <a:noFill/>
        </p:spPr>
        <p:txBody>
          <a:bodyPr wrap="square" rtlCol="0">
            <a:spAutoFit/>
          </a:bodyPr>
          <a:lstStyle/>
          <a:p>
            <a:pPr marL="457200" indent="-457200">
              <a:buAutoNum type="arabicPeriod"/>
            </a:pPr>
            <a:r>
              <a:rPr lang="en-US" sz="3600" dirty="0" smtClean="0"/>
              <a:t>Nice Students</a:t>
            </a:r>
          </a:p>
          <a:p>
            <a:pPr marL="457200" indent="-457200">
              <a:buAutoNum type="arabicPeriod"/>
            </a:pPr>
            <a:r>
              <a:rPr lang="en-US" sz="3600" dirty="0" smtClean="0"/>
              <a:t>“Can do” Attitude</a:t>
            </a:r>
          </a:p>
          <a:p>
            <a:pPr marL="457200" indent="-457200">
              <a:buAutoNum type="arabicPeriod"/>
            </a:pPr>
            <a:r>
              <a:rPr lang="en-US" sz="3600" dirty="0" smtClean="0"/>
              <a:t>Campus and Area Beauty</a:t>
            </a:r>
          </a:p>
          <a:p>
            <a:pPr marL="457200" indent="-457200">
              <a:buAutoNum type="arabicPeriod"/>
            </a:pPr>
            <a:r>
              <a:rPr lang="en-US" sz="3600" dirty="0" smtClean="0"/>
              <a:t>Sustainable Efforts</a:t>
            </a:r>
          </a:p>
          <a:p>
            <a:pPr marL="457200" indent="-457200">
              <a:buAutoNum type="arabicPeriod"/>
            </a:pPr>
            <a:r>
              <a:rPr lang="en-US" sz="3600" dirty="0" smtClean="0"/>
              <a:t>Sciences and Teachers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7994" t="6361" r="15637"/>
          <a:stretch/>
        </p:blipFill>
        <p:spPr>
          <a:xfrm>
            <a:off x="5310833" y="1523480"/>
            <a:ext cx="3262582" cy="3613218"/>
          </a:xfrm>
          <a:prstGeom prst="rect">
            <a:avLst/>
          </a:prstGeom>
        </p:spPr>
      </p:pic>
    </p:spTree>
    <p:extLst>
      <p:ext uri="{BB962C8B-B14F-4D97-AF65-F5344CB8AC3E}">
        <p14:creationId xmlns:p14="http://schemas.microsoft.com/office/powerpoint/2010/main" val="662345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PROFILE OF BHSU TODAY</a:t>
            </a:r>
            <a:endParaRPr lang="en-US" sz="3200" b="1" spc="200" dirty="0">
              <a:solidFill>
                <a:schemeClr val="bg1"/>
              </a:solidFill>
              <a:latin typeface="Trebuchet MS" panose="020B0603020202020204" pitchFamily="34" charset="0"/>
            </a:endParaRPr>
          </a:p>
        </p:txBody>
      </p:sp>
      <p:sp>
        <p:nvSpPr>
          <p:cNvPr id="5" name="TextBox 4"/>
          <p:cNvSpPr txBox="1"/>
          <p:nvPr/>
        </p:nvSpPr>
        <p:spPr>
          <a:xfrm>
            <a:off x="228856" y="918640"/>
            <a:ext cx="7723001" cy="584775"/>
          </a:xfrm>
          <a:prstGeom prst="rect">
            <a:avLst/>
          </a:prstGeom>
          <a:noFill/>
        </p:spPr>
        <p:txBody>
          <a:bodyPr wrap="square" rtlCol="0">
            <a:spAutoFit/>
          </a:bodyPr>
          <a:lstStyle/>
          <a:p>
            <a:r>
              <a:rPr lang="en-US" sz="3200" dirty="0" smtClean="0">
                <a:solidFill>
                  <a:srgbClr val="0F4509"/>
                </a:solidFill>
                <a:latin typeface="Trebuchet MS" panose="020B0603020202020204" pitchFamily="34" charset="0"/>
                <a:ea typeface="Roboto" panose="02000000000000000000" pitchFamily="2" charset="0"/>
              </a:rPr>
              <a:t>Madison Jilek</a:t>
            </a:r>
            <a:endParaRPr lang="en-US" sz="3200" dirty="0">
              <a:solidFill>
                <a:srgbClr val="0F4509"/>
              </a:solidFill>
              <a:latin typeface="Trebuchet MS" panose="020B0603020202020204" pitchFamily="34" charset="0"/>
              <a:ea typeface="Roboto" panose="02000000000000000000" pitchFamily="2" charset="0"/>
            </a:endParaRPr>
          </a:p>
        </p:txBody>
      </p:sp>
      <p:cxnSp>
        <p:nvCxnSpPr>
          <p:cNvPr id="7" name="Straight Connector 6"/>
          <p:cNvCxnSpPr/>
          <p:nvPr/>
        </p:nvCxnSpPr>
        <p:spPr>
          <a:xfrm>
            <a:off x="417968" y="1503415"/>
            <a:ext cx="2724150" cy="0"/>
          </a:xfrm>
          <a:prstGeom prst="line">
            <a:avLst/>
          </a:prstGeom>
          <a:ln w="19050">
            <a:solidFill>
              <a:srgbClr val="FFC72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BB39C66-D840-41FE-9F98-F226D0482A4C}" type="slidenum">
              <a:rPr lang="en-US" sz="1800" smtClean="0"/>
              <a:t>30</a:t>
            </a:fld>
            <a:endParaRPr lang="en-US" sz="1800" dirty="0"/>
          </a:p>
        </p:txBody>
      </p:sp>
      <p:sp>
        <p:nvSpPr>
          <p:cNvPr id="11" name="TextBox 10"/>
          <p:cNvSpPr txBox="1"/>
          <p:nvPr/>
        </p:nvSpPr>
        <p:spPr>
          <a:xfrm>
            <a:off x="5040137" y="1594624"/>
            <a:ext cx="3839125" cy="3816429"/>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latin typeface="Trebuchet MS" panose="020B0603020202020204" pitchFamily="34" charset="0"/>
              </a:rPr>
              <a:t>Hometown: Spearfish</a:t>
            </a:r>
          </a:p>
          <a:p>
            <a:pPr marL="342900" indent="-342900">
              <a:buFont typeface="Arial" panose="020B0604020202020204" pitchFamily="34" charset="0"/>
              <a:buChar char="•"/>
            </a:pPr>
            <a:endParaRPr lang="en-US" sz="2200" dirty="0" smtClean="0">
              <a:latin typeface="Trebuchet MS" panose="020B0603020202020204" pitchFamily="34" charset="0"/>
            </a:endParaRP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Physical science and chemistry major</a:t>
            </a: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Selected a physical chemistry doctorate program</a:t>
            </a: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International research symposium</a:t>
            </a: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Chosen for solar research summer program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107" b="33095"/>
          <a:stretch/>
        </p:blipFill>
        <p:spPr>
          <a:xfrm>
            <a:off x="324106" y="1600200"/>
            <a:ext cx="4582853" cy="4248150"/>
          </a:xfrm>
          <a:prstGeom prst="rect">
            <a:avLst/>
          </a:prstGeom>
        </p:spPr>
      </p:pic>
    </p:spTree>
    <p:extLst>
      <p:ext uri="{BB962C8B-B14F-4D97-AF65-F5344CB8AC3E}">
        <p14:creationId xmlns:p14="http://schemas.microsoft.com/office/powerpoint/2010/main" val="617155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PROFILE OF BHSU TODAY</a:t>
            </a:r>
            <a:endParaRPr lang="en-US" sz="3200" b="1" spc="200" dirty="0">
              <a:solidFill>
                <a:schemeClr val="bg1"/>
              </a:solidFill>
              <a:latin typeface="Trebuchet MS" panose="020B0603020202020204" pitchFamily="34" charset="0"/>
            </a:endParaRPr>
          </a:p>
        </p:txBody>
      </p:sp>
      <p:sp>
        <p:nvSpPr>
          <p:cNvPr id="5" name="TextBox 4"/>
          <p:cNvSpPr txBox="1"/>
          <p:nvPr/>
        </p:nvSpPr>
        <p:spPr>
          <a:xfrm>
            <a:off x="228856" y="929150"/>
            <a:ext cx="7723001" cy="584775"/>
          </a:xfrm>
          <a:prstGeom prst="rect">
            <a:avLst/>
          </a:prstGeom>
          <a:noFill/>
        </p:spPr>
        <p:txBody>
          <a:bodyPr wrap="square" rtlCol="0">
            <a:spAutoFit/>
          </a:bodyPr>
          <a:lstStyle/>
          <a:p>
            <a:r>
              <a:rPr lang="en-US" sz="3200" dirty="0" smtClean="0">
                <a:solidFill>
                  <a:srgbClr val="0F4509"/>
                </a:solidFill>
                <a:latin typeface="Trebuchet MS" panose="020B0603020202020204" pitchFamily="34" charset="0"/>
                <a:ea typeface="Roboto" panose="02000000000000000000" pitchFamily="2" charset="0"/>
              </a:rPr>
              <a:t>Gavin Brucklacher</a:t>
            </a:r>
            <a:endParaRPr lang="en-US" sz="3200" dirty="0">
              <a:solidFill>
                <a:srgbClr val="0F4509"/>
              </a:solidFill>
              <a:latin typeface="Trebuchet MS" panose="020B0603020202020204" pitchFamily="34" charset="0"/>
              <a:ea typeface="Roboto" panose="02000000000000000000" pitchFamily="2" charset="0"/>
            </a:endParaRPr>
          </a:p>
        </p:txBody>
      </p:sp>
      <p:cxnSp>
        <p:nvCxnSpPr>
          <p:cNvPr id="7" name="Straight Connector 6"/>
          <p:cNvCxnSpPr/>
          <p:nvPr/>
        </p:nvCxnSpPr>
        <p:spPr>
          <a:xfrm>
            <a:off x="417968" y="1503415"/>
            <a:ext cx="2724150" cy="0"/>
          </a:xfrm>
          <a:prstGeom prst="line">
            <a:avLst/>
          </a:prstGeom>
          <a:ln w="19050">
            <a:solidFill>
              <a:srgbClr val="FFC72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BB39C66-D840-41FE-9F98-F226D0482A4C}" type="slidenum">
              <a:rPr lang="en-US" sz="1800" smtClean="0"/>
              <a:t>31</a:t>
            </a:fld>
            <a:endParaRPr lang="en-US" sz="1800" dirty="0"/>
          </a:p>
        </p:txBody>
      </p:sp>
      <p:sp>
        <p:nvSpPr>
          <p:cNvPr id="11" name="TextBox 10"/>
          <p:cNvSpPr txBox="1"/>
          <p:nvPr/>
        </p:nvSpPr>
        <p:spPr>
          <a:xfrm>
            <a:off x="5017835" y="1612670"/>
            <a:ext cx="3839125" cy="4154984"/>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latin typeface="Trebuchet MS" panose="020B0603020202020204" pitchFamily="34" charset="0"/>
              </a:rPr>
              <a:t>Hometown: Philip</a:t>
            </a:r>
          </a:p>
          <a:p>
            <a:pPr marL="342900" indent="-342900">
              <a:buFont typeface="Arial" panose="020B0604020202020204" pitchFamily="34" charset="0"/>
              <a:buChar char="•"/>
            </a:pPr>
            <a:endParaRPr lang="en-US" sz="2200" dirty="0" smtClean="0">
              <a:latin typeface="Trebuchet MS" panose="020B0603020202020204" pitchFamily="34" charset="0"/>
            </a:endParaRP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Business administration major</a:t>
            </a: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IT Specialist</a:t>
            </a: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Presidential Student Ambassador</a:t>
            </a: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Started his own business as a student</a:t>
            </a: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Internship with bank led to a fulltime job offer</a:t>
            </a:r>
          </a:p>
          <a:p>
            <a:pPr marL="342900" indent="-342900">
              <a:buFont typeface="Arial" panose="020B0604020202020204" pitchFamily="34" charset="0"/>
              <a:buChar char="•"/>
            </a:pPr>
            <a:endParaRPr lang="en-US" sz="2200" dirty="0" smtClean="0">
              <a:latin typeface="Trebuchet MS" panose="020B0603020202020204" pitchFamily="34" charset="0"/>
              <a:ea typeface="Roboto" panose="02000000000000000000" pitchFamily="2"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1798" t="2095" r="19754" b="16449"/>
          <a:stretch/>
        </p:blipFill>
        <p:spPr>
          <a:xfrm>
            <a:off x="334841" y="1612670"/>
            <a:ext cx="4572000" cy="4247804"/>
          </a:xfrm>
          <a:prstGeom prst="rect">
            <a:avLst/>
          </a:prstGeom>
        </p:spPr>
      </p:pic>
    </p:spTree>
    <p:extLst>
      <p:ext uri="{BB962C8B-B14F-4D97-AF65-F5344CB8AC3E}">
        <p14:creationId xmlns:p14="http://schemas.microsoft.com/office/powerpoint/2010/main" val="33625237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PROFILE OF BHSU TODAY</a:t>
            </a:r>
            <a:endParaRPr lang="en-US" sz="3200" b="1" spc="200" dirty="0">
              <a:solidFill>
                <a:schemeClr val="bg1"/>
              </a:solidFill>
              <a:latin typeface="Trebuchet MS" panose="020B0603020202020204" pitchFamily="34" charset="0"/>
            </a:endParaRPr>
          </a:p>
        </p:txBody>
      </p:sp>
      <p:sp>
        <p:nvSpPr>
          <p:cNvPr id="5" name="TextBox 4"/>
          <p:cNvSpPr txBox="1"/>
          <p:nvPr/>
        </p:nvSpPr>
        <p:spPr>
          <a:xfrm>
            <a:off x="228856" y="918640"/>
            <a:ext cx="7723001" cy="584775"/>
          </a:xfrm>
          <a:prstGeom prst="rect">
            <a:avLst/>
          </a:prstGeom>
          <a:noFill/>
        </p:spPr>
        <p:txBody>
          <a:bodyPr wrap="square" rtlCol="0">
            <a:spAutoFit/>
          </a:bodyPr>
          <a:lstStyle/>
          <a:p>
            <a:r>
              <a:rPr lang="en-US" sz="3200" dirty="0" smtClean="0">
                <a:solidFill>
                  <a:srgbClr val="0F4509"/>
                </a:solidFill>
                <a:latin typeface="Trebuchet MS" panose="020B0603020202020204" pitchFamily="34" charset="0"/>
                <a:ea typeface="Roboto" panose="02000000000000000000" pitchFamily="2" charset="0"/>
              </a:rPr>
              <a:t>Naveen Malik</a:t>
            </a:r>
            <a:endParaRPr lang="en-US" sz="3200" dirty="0">
              <a:solidFill>
                <a:srgbClr val="0F4509"/>
              </a:solidFill>
              <a:latin typeface="Trebuchet MS" panose="020B0603020202020204" pitchFamily="34" charset="0"/>
              <a:ea typeface="Roboto" panose="02000000000000000000" pitchFamily="2" charset="0"/>
            </a:endParaRPr>
          </a:p>
        </p:txBody>
      </p:sp>
      <p:cxnSp>
        <p:nvCxnSpPr>
          <p:cNvPr id="7" name="Straight Connector 6"/>
          <p:cNvCxnSpPr/>
          <p:nvPr/>
        </p:nvCxnSpPr>
        <p:spPr>
          <a:xfrm>
            <a:off x="417968" y="1503415"/>
            <a:ext cx="2724150" cy="0"/>
          </a:xfrm>
          <a:prstGeom prst="line">
            <a:avLst/>
          </a:prstGeom>
          <a:ln w="19050">
            <a:solidFill>
              <a:srgbClr val="FFC72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ABB39C66-D840-41FE-9F98-F226D0482A4C}" type="slidenum">
              <a:rPr lang="en-US" sz="1800" smtClean="0"/>
              <a:t>32</a:t>
            </a:fld>
            <a:endParaRPr lang="en-US" sz="18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356" r="19053"/>
          <a:stretch/>
        </p:blipFill>
        <p:spPr>
          <a:xfrm>
            <a:off x="345234" y="1602971"/>
            <a:ext cx="4572000" cy="4257502"/>
          </a:xfrm>
          <a:prstGeom prst="rect">
            <a:avLst/>
          </a:prstGeom>
        </p:spPr>
      </p:pic>
      <p:sp>
        <p:nvSpPr>
          <p:cNvPr id="11" name="TextBox 10"/>
          <p:cNvSpPr txBox="1"/>
          <p:nvPr/>
        </p:nvSpPr>
        <p:spPr>
          <a:xfrm>
            <a:off x="5084742" y="1389300"/>
            <a:ext cx="3839125" cy="4493538"/>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rebuchet MS" panose="020B0603020202020204" pitchFamily="34" charset="0"/>
              </a:rPr>
              <a:t>Hometown: Canton, </a:t>
            </a:r>
            <a:r>
              <a:rPr lang="en-US" sz="2200" dirty="0" smtClean="0">
                <a:latin typeface="Trebuchet MS" panose="020B0603020202020204" pitchFamily="34" charset="0"/>
              </a:rPr>
              <a:t>IL</a:t>
            </a:r>
            <a:br>
              <a:rPr lang="en-US" sz="2200" dirty="0" smtClean="0">
                <a:latin typeface="Trebuchet MS" panose="020B0603020202020204" pitchFamily="34" charset="0"/>
              </a:rPr>
            </a:br>
            <a:endParaRPr lang="en-US" sz="2200" dirty="0">
              <a:latin typeface="Trebuchet MS" panose="020B0603020202020204" pitchFamily="34" charset="0"/>
            </a:endParaRPr>
          </a:p>
          <a:p>
            <a:pPr marL="342900" indent="-342900">
              <a:buFont typeface="Arial" panose="020B0604020202020204" pitchFamily="34" charset="0"/>
              <a:buChar char="•"/>
            </a:pPr>
            <a:r>
              <a:rPr lang="en-US" sz="2200" dirty="0" smtClean="0">
                <a:latin typeface="Trebuchet MS" panose="020B0603020202020204" pitchFamily="34" charset="0"/>
                <a:ea typeface="Roboto" panose="02000000000000000000" pitchFamily="2" charset="0"/>
              </a:rPr>
              <a:t>Master of Science student in </a:t>
            </a:r>
            <a:r>
              <a:rPr lang="en-US" sz="2200" dirty="0" smtClean="0">
                <a:latin typeface="Trebuchet MS" panose="020B0603020202020204" pitchFamily="34" charset="0"/>
                <a:ea typeface="Roboto" panose="02000000000000000000" pitchFamily="2" charset="0"/>
              </a:rPr>
              <a:t>Integrative Genomics</a:t>
            </a:r>
            <a:endParaRPr lang="en-US" sz="2200" dirty="0">
              <a:latin typeface="Trebuchet MS" panose="020B0603020202020204" pitchFamily="34" charset="0"/>
              <a:ea typeface="Roboto" panose="02000000000000000000" pitchFamily="2" charset="0"/>
            </a:endParaRPr>
          </a:p>
          <a:p>
            <a:pPr marL="342900" indent="-342900">
              <a:buFont typeface="Arial" panose="020B0604020202020204" pitchFamily="34" charset="0"/>
              <a:buChar char="•"/>
            </a:pPr>
            <a:r>
              <a:rPr lang="en-US" sz="2200" dirty="0">
                <a:latin typeface="Trebuchet MS" panose="020B0603020202020204" pitchFamily="34" charset="0"/>
                <a:ea typeface="Roboto" panose="02000000000000000000" pitchFamily="2" charset="0"/>
              </a:rPr>
              <a:t>Granted research fellowship through SD Biomedical Research Infrastructure Network (SD-BRIN)</a:t>
            </a:r>
          </a:p>
          <a:p>
            <a:pPr marL="342900" indent="-342900">
              <a:buFont typeface="Arial" panose="020B0604020202020204" pitchFamily="34" charset="0"/>
              <a:buChar char="•"/>
            </a:pPr>
            <a:r>
              <a:rPr lang="en-US" sz="2200" dirty="0">
                <a:latin typeface="Trebuchet MS" panose="020B0603020202020204" pitchFamily="34" charset="0"/>
                <a:ea typeface="Roboto" panose="02000000000000000000" pitchFamily="2" charset="0"/>
              </a:rPr>
              <a:t>Presented </a:t>
            </a:r>
            <a:r>
              <a:rPr lang="en-US" sz="2200" dirty="0" smtClean="0">
                <a:latin typeface="Trebuchet MS" panose="020B0603020202020204" pitchFamily="34" charset="0"/>
                <a:ea typeface="Roboto" panose="02000000000000000000" pitchFamily="2" charset="0"/>
              </a:rPr>
              <a:t>at </a:t>
            </a:r>
            <a:r>
              <a:rPr lang="en-US" sz="2200" dirty="0">
                <a:latin typeface="Trebuchet MS" panose="020B0603020202020204" pitchFamily="34" charset="0"/>
                <a:ea typeface="Roboto" panose="02000000000000000000" pitchFamily="2" charset="0"/>
              </a:rPr>
              <a:t>the </a:t>
            </a:r>
            <a:r>
              <a:rPr lang="en-US" sz="2200" dirty="0" smtClean="0">
                <a:latin typeface="Trebuchet MS" panose="020B0603020202020204" pitchFamily="34" charset="0"/>
                <a:ea typeface="Roboto" panose="02000000000000000000" pitchFamily="2" charset="0"/>
              </a:rPr>
              <a:t>2018 National Institutes of Health NISBRE Conference in Washington, DC.</a:t>
            </a:r>
            <a:endParaRPr lang="en-US" sz="2200" dirty="0">
              <a:latin typeface="Trebuchet MS" panose="020B0603020202020204" pitchFamily="34" charset="0"/>
              <a:ea typeface="Roboto" panose="02000000000000000000" pitchFamily="2"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7503" r="10645"/>
          <a:stretch/>
        </p:blipFill>
        <p:spPr>
          <a:xfrm>
            <a:off x="340822" y="1602971"/>
            <a:ext cx="4588625" cy="4257502"/>
          </a:xfrm>
          <a:prstGeom prst="rect">
            <a:avLst/>
          </a:prstGeom>
        </p:spPr>
      </p:pic>
    </p:spTree>
    <p:extLst>
      <p:ext uri="{BB962C8B-B14F-4D97-AF65-F5344CB8AC3E}">
        <p14:creationId xmlns:p14="http://schemas.microsoft.com/office/powerpoint/2010/main" val="36502507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THE PRESIDENT ASKS…</a:t>
            </a:r>
            <a:endParaRPr lang="en-US" sz="3200" b="1" spc="200" dirty="0">
              <a:solidFill>
                <a:schemeClr val="bg1"/>
              </a:solidFill>
              <a:latin typeface="Trebuchet MS" panose="020B0603020202020204" pitchFamily="34"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t>33</a:t>
            </a:fld>
            <a:endParaRPr lang="en-US" sz="1800" dirty="0"/>
          </a:p>
        </p:txBody>
      </p:sp>
      <p:sp>
        <p:nvSpPr>
          <p:cNvPr id="5" name="Rectangle 4"/>
          <p:cNvSpPr/>
          <p:nvPr/>
        </p:nvSpPr>
        <p:spPr>
          <a:xfrm>
            <a:off x="286345" y="1508232"/>
            <a:ext cx="6373907" cy="3429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444389" y="1630396"/>
            <a:ext cx="6103019" cy="316430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solidFill>
                <a:prstClr val="white"/>
              </a:solidFill>
            </a:endParaRPr>
          </a:p>
        </p:txBody>
      </p:sp>
      <p:sp>
        <p:nvSpPr>
          <p:cNvPr id="7" name="TextBox 6"/>
          <p:cNvSpPr txBox="1"/>
          <p:nvPr/>
        </p:nvSpPr>
        <p:spPr>
          <a:xfrm>
            <a:off x="483491" y="1700597"/>
            <a:ext cx="5946608" cy="3046988"/>
          </a:xfrm>
          <a:prstGeom prst="rect">
            <a:avLst/>
          </a:prstGeom>
          <a:noFill/>
        </p:spPr>
        <p:txBody>
          <a:bodyPr wrap="square" rtlCol="0">
            <a:spAutoFit/>
          </a:bodyPr>
          <a:lstStyle/>
          <a:p>
            <a:pPr marL="342900" indent="-342900">
              <a:buFont typeface="+mj-lt"/>
              <a:buAutoNum type="arabicPeriod"/>
            </a:pPr>
            <a:r>
              <a:rPr lang="en-US" sz="2400" dirty="0">
                <a:solidFill>
                  <a:prstClr val="black">
                    <a:lumMod val="95000"/>
                    <a:lumOff val="5000"/>
                  </a:prstClr>
                </a:solidFill>
              </a:rPr>
              <a:t>Recommit to serving students the best way we know how.</a:t>
            </a:r>
          </a:p>
          <a:p>
            <a:pPr marL="342900" indent="-342900">
              <a:buFont typeface="+mj-lt"/>
              <a:buAutoNum type="arabicPeriod"/>
            </a:pPr>
            <a:r>
              <a:rPr lang="en-US" sz="2400" dirty="0">
                <a:solidFill>
                  <a:prstClr val="black">
                    <a:lumMod val="95000"/>
                    <a:lumOff val="5000"/>
                  </a:prstClr>
                </a:solidFill>
              </a:rPr>
              <a:t>Maintain a contagious positive attitude.</a:t>
            </a:r>
          </a:p>
          <a:p>
            <a:pPr marL="342900" indent="-342900">
              <a:buFont typeface="+mj-lt"/>
              <a:buAutoNum type="arabicPeriod"/>
            </a:pPr>
            <a:r>
              <a:rPr lang="en-US" sz="2400" dirty="0">
                <a:solidFill>
                  <a:prstClr val="black">
                    <a:lumMod val="95000"/>
                    <a:lumOff val="5000"/>
                  </a:prstClr>
                </a:solidFill>
              </a:rPr>
              <a:t>Focus on what we have and not what              we do not.</a:t>
            </a:r>
          </a:p>
          <a:p>
            <a:pPr marL="342900" indent="-342900">
              <a:buFont typeface="+mj-lt"/>
              <a:buAutoNum type="arabicPeriod"/>
            </a:pPr>
            <a:r>
              <a:rPr lang="en-US" sz="2400" dirty="0">
                <a:solidFill>
                  <a:prstClr val="black">
                    <a:lumMod val="95000"/>
                    <a:lumOff val="5000"/>
                  </a:prstClr>
                </a:solidFill>
              </a:rPr>
              <a:t>Get out of your comfort zone. Find a new one.</a:t>
            </a:r>
          </a:p>
          <a:p>
            <a:pPr marL="342900" indent="-342900">
              <a:buFont typeface="+mj-lt"/>
              <a:buAutoNum type="arabicPeriod"/>
            </a:pPr>
            <a:r>
              <a:rPr lang="en-US" sz="2400" dirty="0">
                <a:solidFill>
                  <a:prstClr val="black">
                    <a:lumMod val="95000"/>
                    <a:lumOff val="5000"/>
                  </a:prstClr>
                </a:solidFill>
              </a:rPr>
              <a:t>Enjoy your colleagues and students.</a:t>
            </a:r>
          </a:p>
        </p:txBody>
      </p:sp>
      <p:pic>
        <p:nvPicPr>
          <p:cNvPr id="8" name="Picture 7"/>
          <p:cNvPicPr>
            <a:picLocks/>
          </p:cNvPicPr>
          <p:nvPr/>
        </p:nvPicPr>
        <p:blipFill rotWithShape="1">
          <a:blip r:embed="rId3"/>
          <a:srcRect l="1953" t="7766" r="5314" b="10418"/>
          <a:stretch/>
        </p:blipFill>
        <p:spPr>
          <a:xfrm>
            <a:off x="6782118" y="1753791"/>
            <a:ext cx="2036439" cy="1675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02798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9094" y="2124115"/>
            <a:ext cx="4176076" cy="2345562"/>
          </a:xfrm>
          <a:prstGeom prst="rect">
            <a:avLst/>
          </a:prstGeom>
        </p:spPr>
      </p:pic>
      <p:sp>
        <p:nvSpPr>
          <p:cNvPr id="3" name="Slide Number Placeholder 2"/>
          <p:cNvSpPr>
            <a:spLocks noGrp="1"/>
          </p:cNvSpPr>
          <p:nvPr>
            <p:ph type="sldNum" sz="quarter" idx="12"/>
          </p:nvPr>
        </p:nvSpPr>
        <p:spPr/>
        <p:txBody>
          <a:bodyPr/>
          <a:lstStyle/>
          <a:p>
            <a:fld id="{ABB39C66-D840-41FE-9F98-F226D0482A4C}" type="slidenum">
              <a:rPr lang="en-US" sz="1800" smtClean="0"/>
              <a:t>34</a:t>
            </a:fld>
            <a:endParaRPr lang="en-US" sz="1800" dirty="0"/>
          </a:p>
        </p:txBody>
      </p:sp>
      <p:sp>
        <p:nvSpPr>
          <p:cNvPr id="4" name="TextBox 3"/>
          <p:cNvSpPr txBox="1"/>
          <p:nvPr/>
        </p:nvSpPr>
        <p:spPr>
          <a:xfrm>
            <a:off x="0" y="6352144"/>
            <a:ext cx="1700212" cy="369332"/>
          </a:xfrm>
          <a:prstGeom prst="rect">
            <a:avLst/>
          </a:prstGeom>
          <a:noFill/>
        </p:spPr>
        <p:txBody>
          <a:bodyPr wrap="square" rtlCol="0">
            <a:spAutoFit/>
          </a:bodyPr>
          <a:lstStyle/>
          <a:p>
            <a:pPr algn="ctr"/>
            <a:r>
              <a:rPr lang="en-US" dirty="0" smtClean="0"/>
              <a:t>VIDEO</a:t>
            </a:r>
            <a:endParaRPr lang="en-US" dirty="0"/>
          </a:p>
        </p:txBody>
      </p:sp>
    </p:spTree>
    <p:extLst>
      <p:ext uri="{BB962C8B-B14F-4D97-AF65-F5344CB8AC3E}">
        <p14:creationId xmlns:p14="http://schemas.microsoft.com/office/powerpoint/2010/main" val="59150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B39C66-D840-41FE-9F98-F226D0482A4C}" type="slidenum">
              <a:rPr lang="en-US" sz="1800" smtClean="0"/>
              <a:t>35</a:t>
            </a:fld>
            <a:endParaRPr lang="en-US" sz="1800" dirty="0"/>
          </a:p>
        </p:txBody>
      </p:sp>
    </p:spTree>
    <p:extLst>
      <p:ext uri="{BB962C8B-B14F-4D97-AF65-F5344CB8AC3E}">
        <p14:creationId xmlns:p14="http://schemas.microsoft.com/office/powerpoint/2010/main" val="327391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167" y="873496"/>
            <a:ext cx="7431666" cy="495444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169" y="873502"/>
            <a:ext cx="7431662" cy="495444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169" y="873499"/>
            <a:ext cx="7431662" cy="495444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772"/>
          <a:stretch/>
        </p:blipFill>
        <p:spPr>
          <a:xfrm>
            <a:off x="857665" y="873501"/>
            <a:ext cx="7428670" cy="4966007"/>
          </a:xfrm>
          <a:prstGeom prst="rect">
            <a:avLst/>
          </a:prstGeom>
        </p:spPr>
      </p:pic>
      <p:sp>
        <p:nvSpPr>
          <p:cNvPr id="2" name="TextBox 1"/>
          <p:cNvSpPr txBox="1"/>
          <p:nvPr/>
        </p:nvSpPr>
        <p:spPr>
          <a:xfrm>
            <a:off x="191622" y="242784"/>
            <a:ext cx="6501785" cy="391004"/>
          </a:xfrm>
          <a:prstGeom prst="rect">
            <a:avLst/>
          </a:prstGeom>
          <a:noFill/>
        </p:spPr>
        <p:txBody>
          <a:bodyPr wrap="square" rtlCol="0">
            <a:spAutoFit/>
          </a:bodyPr>
          <a:lstStyle/>
          <a:p>
            <a:r>
              <a:rPr lang="en-US" sz="1941" b="1" spc="176" dirty="0">
                <a:solidFill>
                  <a:schemeClr val="bg1"/>
                </a:solidFill>
                <a:latin typeface="Trebuchet MS" panose="020B0603020202020204" pitchFamily="34" charset="0"/>
              </a:rPr>
              <a:t>THANK YOU FOR ALL YOU DO FOR STUDENTS!</a:t>
            </a:r>
          </a:p>
        </p:txBody>
      </p:sp>
      <p:sp>
        <p:nvSpPr>
          <p:cNvPr id="5" name="Slide Number Placeholder 4"/>
          <p:cNvSpPr>
            <a:spLocks noGrp="1"/>
          </p:cNvSpPr>
          <p:nvPr>
            <p:ph type="sldNum" sz="quarter" idx="12"/>
          </p:nvPr>
        </p:nvSpPr>
        <p:spPr/>
        <p:txBody>
          <a:bodyPr/>
          <a:lstStyle/>
          <a:p>
            <a:fld id="{ABB39C66-D840-41FE-9F98-F226D0482A4C}" type="slidenum">
              <a:rPr lang="en-US" sz="1800" smtClean="0"/>
              <a:t>36</a:t>
            </a:fld>
            <a:endParaRPr lang="en-US" sz="1800" dirty="0"/>
          </a:p>
        </p:txBody>
      </p:sp>
    </p:spTree>
    <p:extLst>
      <p:ext uri="{BB962C8B-B14F-4D97-AF65-F5344CB8AC3E}">
        <p14:creationId xmlns:p14="http://schemas.microsoft.com/office/powerpoint/2010/main" val="344457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84307" y="257414"/>
            <a:ext cx="6501785" cy="391004"/>
          </a:xfrm>
          <a:prstGeom prst="rect">
            <a:avLst/>
          </a:prstGeom>
          <a:noFill/>
        </p:spPr>
        <p:txBody>
          <a:bodyPr wrap="square" rtlCol="0">
            <a:spAutoFit/>
          </a:bodyPr>
          <a:lstStyle/>
          <a:p>
            <a:r>
              <a:rPr lang="en-US" sz="1941" b="1" spc="176" dirty="0">
                <a:solidFill>
                  <a:schemeClr val="bg1"/>
                </a:solidFill>
                <a:latin typeface="Trebuchet MS" panose="020B0603020202020204" pitchFamily="34" charset="0"/>
              </a:rPr>
              <a:t>THANK YOU FOR ALL YOU DO FOR STUDENTS!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133" y="896390"/>
            <a:ext cx="7435734" cy="49571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133" y="896390"/>
            <a:ext cx="7435734" cy="495715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133" y="896390"/>
            <a:ext cx="7435734" cy="495715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133" y="896390"/>
            <a:ext cx="7435734" cy="4957156"/>
          </a:xfrm>
          <a:prstGeom prst="rect">
            <a:avLst/>
          </a:prstGeom>
        </p:spPr>
      </p:pic>
      <p:sp>
        <p:nvSpPr>
          <p:cNvPr id="3" name="Slide Number Placeholder 2"/>
          <p:cNvSpPr>
            <a:spLocks noGrp="1"/>
          </p:cNvSpPr>
          <p:nvPr>
            <p:ph type="sldNum" sz="quarter" idx="12"/>
          </p:nvPr>
        </p:nvSpPr>
        <p:spPr/>
        <p:txBody>
          <a:bodyPr/>
          <a:lstStyle/>
          <a:p>
            <a:fld id="{ABB39C66-D840-41FE-9F98-F226D0482A4C}" type="slidenum">
              <a:rPr lang="en-US" sz="1800" smtClean="0"/>
              <a:t>37</a:t>
            </a:fld>
            <a:endParaRPr lang="en-US" sz="1800" dirty="0"/>
          </a:p>
        </p:txBody>
      </p:sp>
    </p:spTree>
    <p:extLst>
      <p:ext uri="{BB962C8B-B14F-4D97-AF65-F5344CB8AC3E}">
        <p14:creationId xmlns:p14="http://schemas.microsoft.com/office/powerpoint/2010/main" val="162501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194" y="888075"/>
            <a:ext cx="7485613" cy="4990408"/>
          </a:xfrm>
          <a:prstGeom prst="rect">
            <a:avLst/>
          </a:prstGeom>
        </p:spPr>
      </p:pic>
      <p:sp>
        <p:nvSpPr>
          <p:cNvPr id="9" name="TextBox 8"/>
          <p:cNvSpPr txBox="1"/>
          <p:nvPr/>
        </p:nvSpPr>
        <p:spPr>
          <a:xfrm>
            <a:off x="184307" y="257415"/>
            <a:ext cx="6501785" cy="391004"/>
          </a:xfrm>
          <a:prstGeom prst="rect">
            <a:avLst/>
          </a:prstGeom>
          <a:noFill/>
        </p:spPr>
        <p:txBody>
          <a:bodyPr wrap="square" rtlCol="0">
            <a:spAutoFit/>
          </a:bodyPr>
          <a:lstStyle/>
          <a:p>
            <a:r>
              <a:rPr lang="en-US" sz="1941" b="1" spc="176" dirty="0">
                <a:solidFill>
                  <a:schemeClr val="bg1"/>
                </a:solidFill>
                <a:latin typeface="Trebuchet MS" panose="020B0603020202020204" pitchFamily="34" charset="0"/>
              </a:rPr>
              <a:t>THANK YOU FOR ALL YOU DO FOR STUDENTS!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18" y="881854"/>
            <a:ext cx="7494965" cy="4996643"/>
          </a:xfrm>
          <a:prstGeom prst="rect">
            <a:avLst/>
          </a:prstGeom>
        </p:spPr>
      </p:pic>
      <p:sp>
        <p:nvSpPr>
          <p:cNvPr id="2" name="Slide Number Placeholder 1"/>
          <p:cNvSpPr>
            <a:spLocks noGrp="1"/>
          </p:cNvSpPr>
          <p:nvPr>
            <p:ph type="sldNum" sz="quarter" idx="12"/>
          </p:nvPr>
        </p:nvSpPr>
        <p:spPr/>
        <p:txBody>
          <a:bodyPr/>
          <a:lstStyle/>
          <a:p>
            <a:fld id="{ABB39C66-D840-41FE-9F98-F226D0482A4C}" type="slidenum">
              <a:rPr lang="en-US" sz="1800" smtClean="0"/>
              <a:t>38</a:t>
            </a:fld>
            <a:endParaRPr lang="en-US" sz="18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17" y="881854"/>
            <a:ext cx="7494966" cy="499664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518" y="881839"/>
            <a:ext cx="7494965" cy="4996643"/>
          </a:xfrm>
          <a:prstGeom prst="rect">
            <a:avLst/>
          </a:prstGeom>
        </p:spPr>
      </p:pic>
    </p:spTree>
    <p:extLst>
      <p:ext uri="{BB962C8B-B14F-4D97-AF65-F5344CB8AC3E}">
        <p14:creationId xmlns:p14="http://schemas.microsoft.com/office/powerpoint/2010/main" val="65527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13" y="854825"/>
            <a:ext cx="7543800" cy="5029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 y="854825"/>
            <a:ext cx="7543800" cy="50292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100" y="854825"/>
            <a:ext cx="7543800" cy="5029200"/>
          </a:xfrm>
          <a:prstGeom prst="rect">
            <a:avLst/>
          </a:prstGeom>
        </p:spPr>
      </p:pic>
      <p:sp>
        <p:nvSpPr>
          <p:cNvPr id="9" name="TextBox 8"/>
          <p:cNvSpPr txBox="1"/>
          <p:nvPr/>
        </p:nvSpPr>
        <p:spPr>
          <a:xfrm>
            <a:off x="184307" y="257415"/>
            <a:ext cx="6501785" cy="391004"/>
          </a:xfrm>
          <a:prstGeom prst="rect">
            <a:avLst/>
          </a:prstGeom>
          <a:noFill/>
        </p:spPr>
        <p:txBody>
          <a:bodyPr wrap="square" rtlCol="0">
            <a:spAutoFit/>
          </a:bodyPr>
          <a:lstStyle/>
          <a:p>
            <a:r>
              <a:rPr lang="en-US" sz="1941" b="1" spc="176" dirty="0">
                <a:solidFill>
                  <a:schemeClr val="bg1"/>
                </a:solidFill>
                <a:latin typeface="Trebuchet MS" panose="020B0603020202020204" pitchFamily="34" charset="0"/>
              </a:rPr>
              <a:t>THANK YOU FOR ALL YOU DO FOR STUDENTS!</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 y="854825"/>
            <a:ext cx="7543800" cy="5029200"/>
          </a:xfrm>
          <a:prstGeom prst="rect">
            <a:avLst/>
          </a:prstGeom>
        </p:spPr>
      </p:pic>
      <p:sp>
        <p:nvSpPr>
          <p:cNvPr id="6" name="Slide Number Placeholder 5"/>
          <p:cNvSpPr>
            <a:spLocks noGrp="1"/>
          </p:cNvSpPr>
          <p:nvPr>
            <p:ph type="sldNum" sz="quarter" idx="12"/>
          </p:nvPr>
        </p:nvSpPr>
        <p:spPr/>
        <p:txBody>
          <a:bodyPr/>
          <a:lstStyle/>
          <a:p>
            <a:fld id="{ABB39C66-D840-41FE-9F98-F226D0482A4C}" type="slidenum">
              <a:rPr lang="en-US" sz="1800" smtClean="0"/>
              <a:t>39</a:t>
            </a:fld>
            <a:endParaRPr lang="en-US" sz="1800" dirty="0"/>
          </a:p>
        </p:txBody>
      </p:sp>
    </p:spTree>
    <p:extLst>
      <p:ext uri="{BB962C8B-B14F-4D97-AF65-F5344CB8AC3E}">
        <p14:creationId xmlns:p14="http://schemas.microsoft.com/office/powerpoint/2010/main" val="376447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4307" y="257415"/>
            <a:ext cx="6501785" cy="391004"/>
          </a:xfrm>
          <a:prstGeom prst="rect">
            <a:avLst/>
          </a:prstGeom>
          <a:noFill/>
        </p:spPr>
        <p:txBody>
          <a:bodyPr wrap="square" rtlCol="0">
            <a:spAutoFit/>
          </a:bodyPr>
          <a:lstStyle/>
          <a:p>
            <a:r>
              <a:rPr lang="en-US" sz="1941" b="1" spc="176" dirty="0">
                <a:solidFill>
                  <a:schemeClr val="bg1"/>
                </a:solidFill>
                <a:latin typeface="Trebuchet MS" panose="020B0603020202020204" pitchFamily="34" charset="0"/>
              </a:rPr>
              <a:t>THANK YOU FOR ALL YOU DO FOR STUDENTS!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1630" y="3440083"/>
            <a:ext cx="3657600" cy="24384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026" y="3446179"/>
            <a:ext cx="3657600" cy="243230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1630" y="863137"/>
            <a:ext cx="3657600" cy="24323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026" y="863137"/>
            <a:ext cx="3657600" cy="2438400"/>
          </a:xfrm>
          <a:prstGeom prst="rect">
            <a:avLst/>
          </a:prstGeom>
        </p:spPr>
      </p:pic>
      <p:sp>
        <p:nvSpPr>
          <p:cNvPr id="6" name="Slide Number Placeholder 5"/>
          <p:cNvSpPr>
            <a:spLocks noGrp="1"/>
          </p:cNvSpPr>
          <p:nvPr>
            <p:ph type="sldNum" sz="quarter" idx="12"/>
          </p:nvPr>
        </p:nvSpPr>
        <p:spPr/>
        <p:txBody>
          <a:bodyPr/>
          <a:lstStyle/>
          <a:p>
            <a:fld id="{ABB39C66-D840-41FE-9F98-F226D0482A4C}" type="slidenum">
              <a:rPr lang="en-US" sz="1800" smtClean="0"/>
              <a:t>4</a:t>
            </a:fld>
            <a:endParaRPr lang="en-US" sz="1800" dirty="0"/>
          </a:p>
        </p:txBody>
      </p:sp>
      <p:sp>
        <p:nvSpPr>
          <p:cNvPr id="8" name="TextBox 7"/>
          <p:cNvSpPr txBox="1"/>
          <p:nvPr/>
        </p:nvSpPr>
        <p:spPr>
          <a:xfrm>
            <a:off x="529988" y="2644523"/>
            <a:ext cx="8145840" cy="1107996"/>
          </a:xfrm>
          <a:prstGeom prst="rect">
            <a:avLst/>
          </a:prstGeom>
          <a:noFill/>
        </p:spPr>
        <p:txBody>
          <a:bodyPr wrap="square" rtlCol="0">
            <a:spAutoFit/>
          </a:bodyPr>
          <a:lstStyle/>
          <a:p>
            <a:pPr algn="ctr"/>
            <a:r>
              <a:rPr lang="en-US" sz="6600" b="1" spc="200" dirty="0" smtClean="0">
                <a:solidFill>
                  <a:srgbClr val="FF0000"/>
                </a:solidFill>
                <a:latin typeface="Trebuchet MS" panose="020B0603020202020204" pitchFamily="34" charset="0"/>
              </a:rPr>
              <a:t>THANK YOU!</a:t>
            </a:r>
            <a:endParaRPr lang="en-US" sz="6600" b="1" spc="200"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82551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36" y="847830"/>
            <a:ext cx="7562812" cy="5029270"/>
          </a:xfrm>
          <a:prstGeom prst="rect">
            <a:avLst/>
          </a:prstGeom>
        </p:spPr>
      </p:pic>
      <p:sp>
        <p:nvSpPr>
          <p:cNvPr id="9" name="TextBox 8"/>
          <p:cNvSpPr txBox="1"/>
          <p:nvPr/>
        </p:nvSpPr>
        <p:spPr>
          <a:xfrm>
            <a:off x="184307" y="257415"/>
            <a:ext cx="6501785" cy="391004"/>
          </a:xfrm>
          <a:prstGeom prst="rect">
            <a:avLst/>
          </a:prstGeom>
          <a:noFill/>
        </p:spPr>
        <p:txBody>
          <a:bodyPr wrap="square" rtlCol="0">
            <a:spAutoFit/>
          </a:bodyPr>
          <a:lstStyle/>
          <a:p>
            <a:r>
              <a:rPr lang="en-US" sz="1941" b="1" spc="176" dirty="0">
                <a:solidFill>
                  <a:schemeClr val="bg1"/>
                </a:solidFill>
                <a:latin typeface="Trebuchet MS" panose="020B0603020202020204" pitchFamily="34" charset="0"/>
              </a:rPr>
              <a:t>THANK YOU FOR ALL YOU DO FOR STUDENTS!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698" b="6738"/>
          <a:stretch/>
        </p:blipFill>
        <p:spPr>
          <a:xfrm>
            <a:off x="796436" y="847830"/>
            <a:ext cx="7551129" cy="502927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1220"/>
          <a:stretch/>
        </p:blipFill>
        <p:spPr>
          <a:xfrm>
            <a:off x="789710" y="847829"/>
            <a:ext cx="7564581" cy="5036895"/>
          </a:xfrm>
          <a:prstGeom prst="rect">
            <a:avLst/>
          </a:prstGeom>
        </p:spPr>
      </p:pic>
      <p:sp>
        <p:nvSpPr>
          <p:cNvPr id="6" name="Slide Number Placeholder 5"/>
          <p:cNvSpPr>
            <a:spLocks noGrp="1"/>
          </p:cNvSpPr>
          <p:nvPr>
            <p:ph type="sldNum" sz="quarter" idx="12"/>
          </p:nvPr>
        </p:nvSpPr>
        <p:spPr/>
        <p:txBody>
          <a:bodyPr/>
          <a:lstStyle/>
          <a:p>
            <a:fld id="{ABB39C66-D840-41FE-9F98-F226D0482A4C}" type="slidenum">
              <a:rPr lang="en-US" sz="1800" smtClean="0"/>
              <a:t>40</a:t>
            </a:fld>
            <a:endParaRPr lang="en-US" sz="1800" dirty="0"/>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9608"/>
          <a:stretch/>
        </p:blipFill>
        <p:spPr>
          <a:xfrm>
            <a:off x="1906002" y="847828"/>
            <a:ext cx="5331997" cy="5049851"/>
          </a:xfrm>
          <a:prstGeom prst="rect">
            <a:avLst/>
          </a:prstGeom>
        </p:spPr>
      </p:pic>
    </p:spTree>
    <p:extLst>
      <p:ext uri="{BB962C8B-B14F-4D97-AF65-F5344CB8AC3E}">
        <p14:creationId xmlns:p14="http://schemas.microsoft.com/office/powerpoint/2010/main" val="229124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27" y="879762"/>
            <a:ext cx="7471099" cy="498073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246" y="879763"/>
            <a:ext cx="7493508" cy="4995672"/>
          </a:xfrm>
          <a:prstGeom prst="rect">
            <a:avLst/>
          </a:prstGeom>
        </p:spPr>
      </p:pic>
      <p:sp>
        <p:nvSpPr>
          <p:cNvPr id="9" name="TextBox 8"/>
          <p:cNvSpPr txBox="1"/>
          <p:nvPr/>
        </p:nvSpPr>
        <p:spPr>
          <a:xfrm>
            <a:off x="184307" y="257415"/>
            <a:ext cx="6501785" cy="391004"/>
          </a:xfrm>
          <a:prstGeom prst="rect">
            <a:avLst/>
          </a:prstGeom>
          <a:noFill/>
        </p:spPr>
        <p:txBody>
          <a:bodyPr wrap="square" rtlCol="0">
            <a:spAutoFit/>
          </a:bodyPr>
          <a:lstStyle/>
          <a:p>
            <a:r>
              <a:rPr lang="en-US" sz="1941" b="1" spc="176" dirty="0">
                <a:solidFill>
                  <a:schemeClr val="bg1"/>
                </a:solidFill>
                <a:latin typeface="Trebuchet MS" panose="020B0603020202020204" pitchFamily="34" charset="0"/>
              </a:rPr>
              <a:t>THANK YOU FOR ALL YOU DO FOR STUDENTS!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246" y="879760"/>
            <a:ext cx="7493508" cy="4983183"/>
          </a:xfrm>
          <a:prstGeom prst="rect">
            <a:avLst/>
          </a:prstGeom>
        </p:spPr>
      </p:pic>
      <p:sp>
        <p:nvSpPr>
          <p:cNvPr id="5" name="Slide Number Placeholder 4"/>
          <p:cNvSpPr>
            <a:spLocks noGrp="1"/>
          </p:cNvSpPr>
          <p:nvPr>
            <p:ph type="sldNum" sz="quarter" idx="12"/>
          </p:nvPr>
        </p:nvSpPr>
        <p:spPr/>
        <p:txBody>
          <a:bodyPr/>
          <a:lstStyle/>
          <a:p>
            <a:fld id="{ABB39C66-D840-41FE-9F98-F226D0482A4C}" type="slidenum">
              <a:rPr lang="en-US" sz="1800" smtClean="0"/>
              <a:t>41</a:t>
            </a:fld>
            <a:endParaRPr lang="en-US" sz="1800" dirty="0"/>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8641" t="8475"/>
          <a:stretch/>
        </p:blipFill>
        <p:spPr>
          <a:xfrm>
            <a:off x="825246" y="867267"/>
            <a:ext cx="7493509" cy="5004747"/>
          </a:xfrm>
          <a:prstGeom prst="rect">
            <a:avLst/>
          </a:prstGeom>
        </p:spPr>
      </p:pic>
    </p:spTree>
    <p:extLst>
      <p:ext uri="{BB962C8B-B14F-4D97-AF65-F5344CB8AC3E}">
        <p14:creationId xmlns:p14="http://schemas.microsoft.com/office/powerpoint/2010/main" val="37051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6000"/>
                            </p:stCondLst>
                            <p:childTnLst>
                              <p:par>
                                <p:cTn id="17" presetID="10"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9988" y="2644523"/>
            <a:ext cx="8145840" cy="1107996"/>
          </a:xfrm>
          <a:prstGeom prst="rect">
            <a:avLst/>
          </a:prstGeom>
          <a:noFill/>
        </p:spPr>
        <p:txBody>
          <a:bodyPr wrap="square" rtlCol="0">
            <a:spAutoFit/>
          </a:bodyPr>
          <a:lstStyle/>
          <a:p>
            <a:r>
              <a:rPr lang="en-US" sz="6600" b="1" spc="200" dirty="0" smtClean="0">
                <a:solidFill>
                  <a:srgbClr val="006336"/>
                </a:solidFill>
                <a:latin typeface="Trebuchet MS" panose="020B0603020202020204" pitchFamily="34" charset="0"/>
              </a:rPr>
              <a:t>ACCOMPLISHMENTS</a:t>
            </a:r>
            <a:endParaRPr lang="en-US" sz="6600" b="1" spc="200" dirty="0">
              <a:solidFill>
                <a:srgbClr val="006336"/>
              </a:solidFill>
              <a:latin typeface="Trebuchet MS" panose="020B0603020202020204" pitchFamily="34" charset="0"/>
            </a:endParaRPr>
          </a:p>
        </p:txBody>
      </p:sp>
      <p:sp>
        <p:nvSpPr>
          <p:cNvPr id="3" name="Slide Number Placeholder 2"/>
          <p:cNvSpPr>
            <a:spLocks noGrp="1"/>
          </p:cNvSpPr>
          <p:nvPr>
            <p:ph type="sldNum" sz="quarter" idx="12"/>
          </p:nvPr>
        </p:nvSpPr>
        <p:spPr/>
        <p:txBody>
          <a:bodyPr/>
          <a:lstStyle/>
          <a:p>
            <a:fld id="{ABB39C66-D840-41FE-9F98-F226D0482A4C}" type="slidenum">
              <a:rPr lang="en-US" sz="1800" smtClean="0"/>
              <a:t>5</a:t>
            </a:fld>
            <a:endParaRPr lang="en-US" sz="1800" dirty="0"/>
          </a:p>
        </p:txBody>
      </p:sp>
    </p:spTree>
    <p:extLst>
      <p:ext uri="{BB962C8B-B14F-4D97-AF65-F5344CB8AC3E}">
        <p14:creationId xmlns:p14="http://schemas.microsoft.com/office/powerpoint/2010/main" val="24460949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smtClean="0">
                <a:solidFill>
                  <a:schemeClr val="bg1"/>
                </a:solidFill>
                <a:latin typeface="Trebuchet MS" panose="020B0603020202020204" pitchFamily="34" charset="0"/>
              </a:rPr>
              <a:t>ACCOMPLISHMENTS</a:t>
            </a:r>
            <a:endParaRPr lang="en-US" sz="3200" b="1" spc="200" dirty="0">
              <a:solidFill>
                <a:schemeClr val="bg1"/>
              </a:solidFill>
              <a:latin typeface="Trebuchet MS" panose="020B0603020202020204" pitchFamily="34" charset="0"/>
            </a:endParaRPr>
          </a:p>
        </p:txBody>
      </p:sp>
      <p:sp>
        <p:nvSpPr>
          <p:cNvPr id="6" name="TextBox 5"/>
          <p:cNvSpPr txBox="1"/>
          <p:nvPr/>
        </p:nvSpPr>
        <p:spPr>
          <a:xfrm>
            <a:off x="357351" y="1157673"/>
            <a:ext cx="8471338" cy="4154984"/>
          </a:xfrm>
          <a:prstGeom prst="rect">
            <a:avLst/>
          </a:prstGeom>
          <a:noFill/>
        </p:spPr>
        <p:txBody>
          <a:bodyPr wrap="square" rtlCol="0">
            <a:spAutoFit/>
          </a:bodyPr>
          <a:lstStyle/>
          <a:p>
            <a:r>
              <a:rPr lang="en-US" sz="2200" b="1" dirty="0"/>
              <a:t>Student Support Services</a:t>
            </a:r>
            <a:r>
              <a:rPr lang="en-US" sz="2200" dirty="0"/>
              <a:t> </a:t>
            </a:r>
          </a:p>
          <a:p>
            <a:pPr marL="457200" indent="-457200">
              <a:buFont typeface="+mj-lt"/>
              <a:buAutoNum type="arabicPeriod"/>
            </a:pPr>
            <a:r>
              <a:rPr lang="en-US" sz="2200" b="1" dirty="0" smtClean="0"/>
              <a:t>Students served: </a:t>
            </a:r>
            <a:r>
              <a:rPr lang="en-US" sz="2200" b="1" dirty="0"/>
              <a:t>200 </a:t>
            </a:r>
            <a:endParaRPr lang="en-US" sz="2200" b="1" dirty="0" smtClean="0"/>
          </a:p>
          <a:p>
            <a:pPr marL="457200" indent="-457200">
              <a:buFont typeface="+mj-lt"/>
              <a:buAutoNum type="arabicPeriod"/>
            </a:pPr>
            <a:r>
              <a:rPr lang="en-US" sz="2200" b="1" dirty="0" smtClean="0"/>
              <a:t>Retention</a:t>
            </a:r>
            <a:r>
              <a:rPr lang="en-US" sz="2200" b="1" dirty="0"/>
              <a:t>: 85% for 9-1-16 through </a:t>
            </a:r>
            <a:r>
              <a:rPr lang="en-US" sz="2200" b="1" dirty="0" smtClean="0"/>
              <a:t>8-31-17</a:t>
            </a:r>
          </a:p>
          <a:p>
            <a:pPr marL="457200" indent="-457200">
              <a:buFont typeface="+mj-lt"/>
              <a:buAutoNum type="arabicPeriod"/>
            </a:pPr>
            <a:r>
              <a:rPr lang="en-US" sz="2200" b="1" dirty="0" smtClean="0"/>
              <a:t>Graduation</a:t>
            </a:r>
            <a:r>
              <a:rPr lang="en-US" sz="2200" b="1" dirty="0"/>
              <a:t>: 46% for 6-yr cohort</a:t>
            </a:r>
          </a:p>
          <a:p>
            <a:r>
              <a:rPr lang="en-US" sz="2200" dirty="0"/>
              <a:t> </a:t>
            </a:r>
          </a:p>
          <a:p>
            <a:r>
              <a:rPr lang="en-US" sz="2200" b="1" dirty="0" smtClean="0"/>
              <a:t>Grants</a:t>
            </a:r>
          </a:p>
          <a:p>
            <a:pPr marL="457200" indent="-457200">
              <a:buFont typeface="+mj-lt"/>
              <a:buAutoNum type="arabicPeriod" startAt="4"/>
            </a:pPr>
            <a:r>
              <a:rPr lang="en-US" sz="2200" dirty="0" smtClean="0"/>
              <a:t>RSVP </a:t>
            </a:r>
            <a:r>
              <a:rPr lang="en-US" sz="2200" dirty="0"/>
              <a:t>- 47,037 hours of service to their local communities</a:t>
            </a:r>
          </a:p>
          <a:p>
            <a:endParaRPr lang="en-US" sz="2200" dirty="0"/>
          </a:p>
          <a:p>
            <a:r>
              <a:rPr lang="en-US" sz="2200" b="1" dirty="0"/>
              <a:t>Student </a:t>
            </a:r>
            <a:r>
              <a:rPr lang="en-US" sz="2200" b="1" dirty="0" smtClean="0"/>
              <a:t>Orgs</a:t>
            </a:r>
          </a:p>
          <a:p>
            <a:pPr marL="457200" indent="-457200">
              <a:buFont typeface="+mj-lt"/>
              <a:buAutoNum type="arabicPeriod" startAt="5"/>
            </a:pPr>
            <a:r>
              <a:rPr lang="en-US" sz="2200" b="1" dirty="0" smtClean="0"/>
              <a:t>89 </a:t>
            </a:r>
            <a:r>
              <a:rPr lang="en-US" sz="2200" b="1" dirty="0"/>
              <a:t>recognized student organizations </a:t>
            </a:r>
            <a:endParaRPr lang="en-US" sz="2200" b="1" dirty="0" smtClean="0"/>
          </a:p>
          <a:p>
            <a:pPr marL="457200" indent="-457200">
              <a:buFont typeface="+mj-lt"/>
              <a:buAutoNum type="arabicPeriod" startAt="5"/>
            </a:pPr>
            <a:r>
              <a:rPr lang="en-US" sz="2200" dirty="0" smtClean="0"/>
              <a:t>1,419 </a:t>
            </a:r>
            <a:r>
              <a:rPr lang="en-US" sz="2200" dirty="0"/>
              <a:t>active student </a:t>
            </a:r>
            <a:r>
              <a:rPr lang="en-US" sz="2200" dirty="0" smtClean="0"/>
              <a:t>members</a:t>
            </a:r>
          </a:p>
          <a:p>
            <a:pPr marL="457200" indent="-457200">
              <a:buFont typeface="+mj-lt"/>
              <a:buAutoNum type="arabicPeriod" startAt="5"/>
            </a:pPr>
            <a:r>
              <a:rPr lang="en-US" sz="2200" dirty="0" smtClean="0"/>
              <a:t>Over </a:t>
            </a:r>
            <a:r>
              <a:rPr lang="en-US" sz="2200" dirty="0"/>
              <a:t>450 programs with 20,000 participants last </a:t>
            </a:r>
            <a:r>
              <a:rPr lang="en-US" sz="2200" dirty="0" smtClean="0"/>
              <a:t>year</a:t>
            </a:r>
            <a:endParaRPr lang="en-US" sz="2200" dirty="0">
              <a:solidFill>
                <a:schemeClr val="tx1">
                  <a:lumMod val="75000"/>
                  <a:lumOff val="25000"/>
                </a:schemeClr>
              </a:solidFill>
              <a:latin typeface="Trebuchet MS" panose="020B0603020202020204" pitchFamily="34" charset="0"/>
              <a:ea typeface="Roboto" panose="02000000000000000000" pitchFamily="2" charset="0"/>
            </a:endParaRPr>
          </a:p>
        </p:txBody>
      </p:sp>
      <p:sp>
        <p:nvSpPr>
          <p:cNvPr id="2" name="Slide Number Placeholder 1"/>
          <p:cNvSpPr>
            <a:spLocks noGrp="1"/>
          </p:cNvSpPr>
          <p:nvPr>
            <p:ph type="sldNum" sz="quarter" idx="12"/>
          </p:nvPr>
        </p:nvSpPr>
        <p:spPr/>
        <p:txBody>
          <a:bodyPr/>
          <a:lstStyle/>
          <a:p>
            <a:fld id="{ABB39C66-D840-41FE-9F98-F226D0482A4C}" type="slidenum">
              <a:rPr lang="en-US" sz="1800" smtClean="0"/>
              <a:t>6</a:t>
            </a:fld>
            <a:endParaRPr lang="en-US" sz="1800" dirty="0"/>
          </a:p>
        </p:txBody>
      </p:sp>
    </p:spTree>
    <p:extLst>
      <p:ext uri="{BB962C8B-B14F-4D97-AF65-F5344CB8AC3E}">
        <p14:creationId xmlns:p14="http://schemas.microsoft.com/office/powerpoint/2010/main" val="1953705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6" name="TextBox 5"/>
          <p:cNvSpPr txBox="1"/>
          <p:nvPr/>
        </p:nvSpPr>
        <p:spPr>
          <a:xfrm>
            <a:off x="246858" y="1051034"/>
            <a:ext cx="8644894" cy="4832092"/>
          </a:xfrm>
          <a:prstGeom prst="rect">
            <a:avLst/>
          </a:prstGeom>
          <a:noFill/>
        </p:spPr>
        <p:txBody>
          <a:bodyPr wrap="square" rtlCol="0">
            <a:spAutoFit/>
          </a:bodyPr>
          <a:lstStyle/>
          <a:p>
            <a:pPr lvl="0"/>
            <a:r>
              <a:rPr lang="en-US" sz="2400" b="1" dirty="0"/>
              <a:t>First major solar array is operational on Bordeaux </a:t>
            </a:r>
            <a:r>
              <a:rPr lang="en-US" sz="2400" b="1" dirty="0" smtClean="0"/>
              <a:t>Hall</a:t>
            </a:r>
          </a:p>
          <a:p>
            <a:pPr marL="342900" lvl="0" indent="-342900">
              <a:buFont typeface="+mj-lt"/>
              <a:buAutoNum type="arabicPeriod"/>
            </a:pPr>
            <a:r>
              <a:rPr lang="en-US" b="1" dirty="0" smtClean="0"/>
              <a:t>Generates </a:t>
            </a:r>
            <a:r>
              <a:rPr lang="en-US" b="1" dirty="0"/>
              <a:t>20% of electrical load for that </a:t>
            </a:r>
            <a:r>
              <a:rPr lang="en-US" b="1" dirty="0" smtClean="0"/>
              <a:t>building</a:t>
            </a:r>
          </a:p>
          <a:p>
            <a:pPr marL="342900" lvl="0" indent="-342900">
              <a:buFont typeface="+mj-lt"/>
              <a:buAutoNum type="arabicPeriod"/>
            </a:pPr>
            <a:r>
              <a:rPr lang="en-US" b="1" dirty="0" smtClean="0"/>
              <a:t>Will </a:t>
            </a:r>
            <a:r>
              <a:rPr lang="en-US" b="1" dirty="0"/>
              <a:t>save $22,000 in annual utility </a:t>
            </a:r>
            <a:r>
              <a:rPr lang="en-US" b="1" dirty="0" smtClean="0"/>
              <a:t>costs</a:t>
            </a:r>
          </a:p>
          <a:p>
            <a:pPr marL="342900" indent="-342900">
              <a:buFont typeface="+mj-lt"/>
              <a:buAutoNum type="arabicPeriod"/>
            </a:pPr>
            <a:r>
              <a:rPr lang="en-US" dirty="0"/>
              <a:t>F</a:t>
            </a:r>
            <a:r>
              <a:rPr lang="en-US" dirty="0" smtClean="0"/>
              <a:t>irst </a:t>
            </a:r>
            <a:r>
              <a:rPr lang="en-US" dirty="0"/>
              <a:t>major step </a:t>
            </a:r>
            <a:r>
              <a:rPr lang="en-US" dirty="0" smtClean="0"/>
              <a:t>toward </a:t>
            </a:r>
            <a:r>
              <a:rPr lang="en-US" dirty="0"/>
              <a:t>100% </a:t>
            </a:r>
            <a:r>
              <a:rPr lang="en-US" dirty="0" smtClean="0"/>
              <a:t>renewable goal</a:t>
            </a:r>
          </a:p>
          <a:p>
            <a:r>
              <a:rPr lang="en-US" dirty="0" smtClean="0"/>
              <a:t> </a:t>
            </a:r>
            <a:r>
              <a:rPr lang="en-US" dirty="0"/>
              <a:t> </a:t>
            </a:r>
          </a:p>
          <a:p>
            <a:pPr lvl="0"/>
            <a:r>
              <a:rPr lang="en-US" sz="2400" b="1" dirty="0"/>
              <a:t>Classroom upgrades including:</a:t>
            </a:r>
          </a:p>
          <a:p>
            <a:pPr marL="342900" lvl="0" indent="-342900">
              <a:buFont typeface="+mj-lt"/>
              <a:buAutoNum type="arabicPeriod" startAt="4"/>
            </a:pPr>
            <a:r>
              <a:rPr lang="en-US" dirty="0"/>
              <a:t>A</a:t>
            </a:r>
            <a:r>
              <a:rPr lang="en-US" dirty="0" smtClean="0"/>
              <a:t>dditional </a:t>
            </a:r>
            <a:r>
              <a:rPr lang="en-US" dirty="0"/>
              <a:t>wireless microphone connections</a:t>
            </a:r>
          </a:p>
          <a:p>
            <a:pPr marL="342900" lvl="0" indent="-342900">
              <a:buFont typeface="+mj-lt"/>
              <a:buAutoNum type="arabicPeriod" startAt="4"/>
            </a:pPr>
            <a:r>
              <a:rPr lang="en-US" dirty="0"/>
              <a:t>A</a:t>
            </a:r>
            <a:r>
              <a:rPr lang="en-US" dirty="0" smtClean="0"/>
              <a:t>dditional TVs</a:t>
            </a:r>
            <a:endParaRPr lang="en-US" dirty="0"/>
          </a:p>
          <a:p>
            <a:pPr marL="342900" lvl="0" indent="-342900">
              <a:buFont typeface="+mj-lt"/>
              <a:buAutoNum type="arabicPeriod" startAt="4"/>
            </a:pPr>
            <a:r>
              <a:rPr lang="en-US" dirty="0" smtClean="0"/>
              <a:t>Upgraded </a:t>
            </a:r>
            <a:r>
              <a:rPr lang="en-US" dirty="0"/>
              <a:t>classroom projectors to laser projectors</a:t>
            </a:r>
          </a:p>
          <a:p>
            <a:pPr marL="342900" lvl="0" indent="-342900">
              <a:buFont typeface="+mj-lt"/>
              <a:buAutoNum type="arabicPeriod" startAt="4"/>
            </a:pPr>
            <a:r>
              <a:rPr lang="en-US" dirty="0" smtClean="0"/>
              <a:t>Carpet </a:t>
            </a:r>
            <a:r>
              <a:rPr lang="en-US" dirty="0"/>
              <a:t>in Jonas 305 and Young Center classrooms</a:t>
            </a:r>
          </a:p>
          <a:p>
            <a:pPr marL="342900" lvl="0" indent="-342900">
              <a:buFont typeface="+mj-lt"/>
              <a:buAutoNum type="arabicPeriod" startAt="4"/>
            </a:pPr>
            <a:r>
              <a:rPr lang="en-US" dirty="0" smtClean="0"/>
              <a:t>New </a:t>
            </a:r>
            <a:r>
              <a:rPr lang="en-US" dirty="0"/>
              <a:t>furniture on second floor Jonas and </a:t>
            </a:r>
            <a:r>
              <a:rPr lang="en-US" dirty="0" smtClean="0"/>
              <a:t>Young Center </a:t>
            </a:r>
            <a:r>
              <a:rPr lang="en-US" dirty="0"/>
              <a:t>classrooms</a:t>
            </a:r>
          </a:p>
          <a:p>
            <a:pPr marL="342900" lvl="0" indent="-342900">
              <a:buFont typeface="+mj-lt"/>
              <a:buAutoNum type="arabicPeriod" startAt="4"/>
            </a:pPr>
            <a:r>
              <a:rPr lang="en-US" dirty="0" smtClean="0"/>
              <a:t>New </a:t>
            </a:r>
            <a:r>
              <a:rPr lang="en-US" dirty="0"/>
              <a:t>whiteboards</a:t>
            </a:r>
          </a:p>
          <a:p>
            <a:r>
              <a:rPr lang="en-US" dirty="0"/>
              <a:t> </a:t>
            </a:r>
          </a:p>
          <a:p>
            <a:pPr lvl="0"/>
            <a:r>
              <a:rPr lang="en-US" sz="2400" b="1" dirty="0"/>
              <a:t>New tuition </a:t>
            </a:r>
            <a:r>
              <a:rPr lang="en-US" sz="2400" b="1" dirty="0" smtClean="0"/>
              <a:t>model</a:t>
            </a:r>
          </a:p>
          <a:p>
            <a:pPr marL="457200" lvl="0" indent="-457200">
              <a:buFont typeface="+mj-lt"/>
              <a:buAutoNum type="arabicPeriod" startAt="10"/>
            </a:pPr>
            <a:r>
              <a:rPr lang="en-US" sz="2000" b="1" dirty="0"/>
              <a:t>I</a:t>
            </a:r>
            <a:r>
              <a:rPr lang="en-US" sz="2000" b="1" dirty="0" smtClean="0"/>
              <a:t>ncluding </a:t>
            </a:r>
            <a:r>
              <a:rPr lang="en-US" sz="2000" b="1" dirty="0"/>
              <a:t>resident tuition for Colorado and Montana students</a:t>
            </a:r>
          </a:p>
          <a:p>
            <a:r>
              <a:rPr lang="en-US" dirty="0"/>
              <a:t> </a:t>
            </a:r>
          </a:p>
        </p:txBody>
      </p:sp>
      <p:sp>
        <p:nvSpPr>
          <p:cNvPr id="2" name="Slide Number Placeholder 1"/>
          <p:cNvSpPr>
            <a:spLocks noGrp="1"/>
          </p:cNvSpPr>
          <p:nvPr>
            <p:ph type="sldNum" sz="quarter" idx="12"/>
          </p:nvPr>
        </p:nvSpPr>
        <p:spPr/>
        <p:txBody>
          <a:bodyPr/>
          <a:lstStyle/>
          <a:p>
            <a:fld id="{ABB39C66-D840-41FE-9F98-F226D0482A4C}" type="slidenum">
              <a:rPr lang="en-US" sz="1800" smtClean="0"/>
              <a:t>7</a:t>
            </a:fld>
            <a:endParaRPr lang="en-US" sz="1800"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459" t="31626" r="12687" b="-9161"/>
          <a:stretch/>
        </p:blipFill>
        <p:spPr>
          <a:xfrm>
            <a:off x="5404339" y="1485597"/>
            <a:ext cx="3751384" cy="2312735"/>
          </a:xfrm>
          <a:prstGeom prst="rect">
            <a:avLst/>
          </a:prstGeom>
        </p:spPr>
      </p:pic>
    </p:spTree>
    <p:extLst>
      <p:ext uri="{BB962C8B-B14F-4D97-AF65-F5344CB8AC3E}">
        <p14:creationId xmlns:p14="http://schemas.microsoft.com/office/powerpoint/2010/main" val="3297276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511" r="13578"/>
          <a:stretch/>
        </p:blipFill>
        <p:spPr>
          <a:xfrm>
            <a:off x="6025662" y="842301"/>
            <a:ext cx="2713423" cy="2447471"/>
          </a:xfrm>
          <a:prstGeom prst="rect">
            <a:avLst/>
          </a:prstGeom>
        </p:spPr>
      </p:pic>
      <p:sp>
        <p:nvSpPr>
          <p:cNvPr id="3" name="Slide Number Placeholder 2"/>
          <p:cNvSpPr>
            <a:spLocks noGrp="1"/>
          </p:cNvSpPr>
          <p:nvPr>
            <p:ph type="sldNum" sz="quarter" idx="12"/>
          </p:nvPr>
        </p:nvSpPr>
        <p:spPr/>
        <p:txBody>
          <a:bodyPr/>
          <a:lstStyle/>
          <a:p>
            <a:fld id="{ABB39C66-D840-41FE-9F98-F226D0482A4C}" type="slidenum">
              <a:rPr lang="en-US" sz="1800" smtClean="0"/>
              <a:t>8</a:t>
            </a:fld>
            <a:endParaRPr lang="en-US" sz="1800" dirty="0"/>
          </a:p>
        </p:txBody>
      </p:sp>
      <p:sp>
        <p:nvSpPr>
          <p:cNvPr id="11" name="TextBox 10"/>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6" name="TextBox 5"/>
          <p:cNvSpPr txBox="1"/>
          <p:nvPr/>
        </p:nvSpPr>
        <p:spPr>
          <a:xfrm>
            <a:off x="388051" y="948740"/>
            <a:ext cx="8127299" cy="5170646"/>
          </a:xfrm>
          <a:prstGeom prst="rect">
            <a:avLst/>
          </a:prstGeom>
          <a:noFill/>
        </p:spPr>
        <p:txBody>
          <a:bodyPr wrap="square" rtlCol="0">
            <a:spAutoFit/>
          </a:bodyPr>
          <a:lstStyle/>
          <a:p>
            <a:r>
              <a:rPr lang="en-US" sz="2800" b="1" dirty="0" smtClean="0"/>
              <a:t>Capital campaign and fundraising</a:t>
            </a:r>
          </a:p>
          <a:p>
            <a:endParaRPr lang="en-US" sz="2800" dirty="0" smtClean="0"/>
          </a:p>
          <a:p>
            <a:pPr marL="457200" indent="-457200">
              <a:buFont typeface="+mj-lt"/>
              <a:buAutoNum type="arabicPeriod"/>
            </a:pPr>
            <a:r>
              <a:rPr lang="en-US" sz="2800" b="1" dirty="0"/>
              <a:t>$</a:t>
            </a:r>
            <a:r>
              <a:rPr lang="en-US" sz="2800" b="1" dirty="0" smtClean="0"/>
              <a:t>6.3 million raised in 2017</a:t>
            </a:r>
          </a:p>
          <a:p>
            <a:pPr marL="457200" indent="-457200">
              <a:buFont typeface="+mj-lt"/>
              <a:buAutoNum type="arabicPeriod"/>
            </a:pPr>
            <a:r>
              <a:rPr lang="en-US" sz="2800" b="1" dirty="0" smtClean="0"/>
              <a:t>$54 million raised in last 10 years</a:t>
            </a:r>
          </a:p>
          <a:p>
            <a:pPr marL="457200" indent="-457200">
              <a:buFont typeface="+mj-lt"/>
              <a:buAutoNum type="arabicPeriod"/>
            </a:pPr>
            <a:r>
              <a:rPr lang="en-US" sz="2800" dirty="0" smtClean="0"/>
              <a:t>$27 million raised since July 2014</a:t>
            </a:r>
          </a:p>
          <a:p>
            <a:pPr marL="457200" indent="-457200">
              <a:buFont typeface="+mj-lt"/>
              <a:buAutoNum type="arabicPeriod"/>
            </a:pPr>
            <a:r>
              <a:rPr lang="en-US" sz="2800" dirty="0" smtClean="0"/>
              <a:t>Averaged $500,000 prior to 2005</a:t>
            </a:r>
          </a:p>
          <a:p>
            <a:pPr marL="457200" indent="-457200">
              <a:buFont typeface="+mj-lt"/>
              <a:buAutoNum type="arabicPeriod"/>
            </a:pPr>
            <a:r>
              <a:rPr lang="en-US" sz="2800" dirty="0" smtClean="0"/>
              <a:t>Scholarships awarded AY16-AY17 increased 14.7% totaling $1.6 million.</a:t>
            </a:r>
          </a:p>
          <a:p>
            <a:pPr marL="457200" indent="-457200">
              <a:buFont typeface="+mj-lt"/>
              <a:buAutoNum type="arabicPeriod"/>
            </a:pPr>
            <a:r>
              <a:rPr lang="en-US" sz="2800" b="1" dirty="0" smtClean="0"/>
              <a:t>Scholarships </a:t>
            </a:r>
            <a:r>
              <a:rPr lang="en-US" sz="2800" b="1" dirty="0"/>
              <a:t>awarded </a:t>
            </a:r>
            <a:r>
              <a:rPr lang="en-US" sz="2800" b="1" dirty="0" smtClean="0"/>
              <a:t>AY17-AY18 </a:t>
            </a:r>
            <a:r>
              <a:rPr lang="en-US" sz="2800" b="1" dirty="0"/>
              <a:t>increased </a:t>
            </a:r>
            <a:r>
              <a:rPr lang="en-US" sz="2800" b="1" dirty="0" smtClean="0"/>
              <a:t>17</a:t>
            </a:r>
            <a:r>
              <a:rPr lang="en-US" sz="2800" b="1" dirty="0"/>
              <a:t>% totaling $</a:t>
            </a:r>
            <a:r>
              <a:rPr lang="en-US" sz="2800" b="1" dirty="0" smtClean="0"/>
              <a:t>1.9 </a:t>
            </a:r>
            <a:r>
              <a:rPr lang="en-US" sz="2800" b="1" dirty="0"/>
              <a:t>million</a:t>
            </a:r>
            <a:r>
              <a:rPr lang="en-US" sz="2800" b="1" dirty="0" smtClean="0"/>
              <a:t>.</a:t>
            </a:r>
          </a:p>
          <a:p>
            <a:pPr marL="457200" indent="-457200">
              <a:buFont typeface="+mj-lt"/>
              <a:buAutoNum type="arabicPeriod"/>
            </a:pPr>
            <a:r>
              <a:rPr lang="en-US" sz="2800" b="1" dirty="0" smtClean="0"/>
              <a:t>Old Goal: $21 million. New Goal: $140 million</a:t>
            </a:r>
          </a:p>
          <a:p>
            <a:pPr marL="342900" indent="-342900">
              <a:buFont typeface="Arial" panose="020B0604020202020204" pitchFamily="34" charset="0"/>
              <a:buChar char="•"/>
            </a:pPr>
            <a:endParaRPr lang="en-US" sz="2200" dirty="0" smtClean="0">
              <a:latin typeface="Trebuchet MS" panose="020B0603020202020204" pitchFamily="34" charset="0"/>
            </a:endParaRPr>
          </a:p>
        </p:txBody>
      </p:sp>
    </p:spTree>
    <p:extLst>
      <p:ext uri="{BB962C8B-B14F-4D97-AF65-F5344CB8AC3E}">
        <p14:creationId xmlns:p14="http://schemas.microsoft.com/office/powerpoint/2010/main" val="1337480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BB39C66-D840-41FE-9F98-F226D0482A4C}" type="slidenum">
              <a:rPr lang="en-US" sz="1800" smtClean="0"/>
              <a:t>9</a:t>
            </a:fld>
            <a:endParaRPr lang="en-US" sz="1800" dirty="0"/>
          </a:p>
        </p:txBody>
      </p:sp>
      <p:sp>
        <p:nvSpPr>
          <p:cNvPr id="11" name="TextBox 10"/>
          <p:cNvSpPr txBox="1"/>
          <p:nvPr/>
        </p:nvSpPr>
        <p:spPr>
          <a:xfrm>
            <a:off x="142314" y="166145"/>
            <a:ext cx="7093792" cy="584775"/>
          </a:xfrm>
          <a:prstGeom prst="rect">
            <a:avLst/>
          </a:prstGeom>
          <a:noFill/>
        </p:spPr>
        <p:txBody>
          <a:bodyPr wrap="square" rtlCol="0">
            <a:spAutoFit/>
          </a:bodyPr>
          <a:lstStyle/>
          <a:p>
            <a:r>
              <a:rPr lang="en-US" sz="3200" b="1" spc="200" dirty="0">
                <a:solidFill>
                  <a:schemeClr val="bg1"/>
                </a:solidFill>
                <a:latin typeface="Trebuchet MS" panose="020B0603020202020204" pitchFamily="34" charset="0"/>
              </a:rPr>
              <a:t>ACCOMPLISHMENTS</a:t>
            </a:r>
          </a:p>
        </p:txBody>
      </p:sp>
      <p:sp>
        <p:nvSpPr>
          <p:cNvPr id="6" name="TextBox 5"/>
          <p:cNvSpPr txBox="1"/>
          <p:nvPr/>
        </p:nvSpPr>
        <p:spPr>
          <a:xfrm>
            <a:off x="388051" y="2337274"/>
            <a:ext cx="8127299" cy="1908215"/>
          </a:xfrm>
          <a:prstGeom prst="rect">
            <a:avLst/>
          </a:prstGeom>
          <a:noFill/>
        </p:spPr>
        <p:txBody>
          <a:bodyPr wrap="square" rtlCol="0">
            <a:spAutoFit/>
          </a:bodyPr>
          <a:lstStyle/>
          <a:p>
            <a:pPr algn="ctr"/>
            <a:r>
              <a:rPr lang="en-US" sz="9600" b="1" dirty="0" smtClean="0"/>
              <a:t>$349,500</a:t>
            </a:r>
          </a:p>
          <a:p>
            <a:pPr marL="342900" indent="-342900">
              <a:buFont typeface="Arial" panose="020B0604020202020204" pitchFamily="34" charset="0"/>
              <a:buChar char="•"/>
            </a:pPr>
            <a:endParaRPr lang="en-US" sz="2200" dirty="0" smtClean="0">
              <a:latin typeface="Trebuchet MS" panose="020B0603020202020204" pitchFamily="34" charset="0"/>
            </a:endParaRPr>
          </a:p>
        </p:txBody>
      </p:sp>
    </p:spTree>
    <p:extLst>
      <p:ext uri="{BB962C8B-B14F-4D97-AF65-F5344CB8AC3E}">
        <p14:creationId xmlns:p14="http://schemas.microsoft.com/office/powerpoint/2010/main" val="1653240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934</TotalTime>
  <Words>1555</Words>
  <Application>Microsoft Office PowerPoint</Application>
  <PresentationFormat>On-screen Show (4:3)</PresentationFormat>
  <Paragraphs>381</Paragraphs>
  <Slides>41</Slides>
  <Notes>17</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Roboto</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Black Hills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Hanson, Isaac J</dc:creator>
  <cp:lastModifiedBy>Hanson, Isaac J</cp:lastModifiedBy>
  <cp:revision>127</cp:revision>
  <cp:lastPrinted>2018-08-15T17:10:25Z</cp:lastPrinted>
  <dcterms:created xsi:type="dcterms:W3CDTF">2018-08-13T15:55:39Z</dcterms:created>
  <dcterms:modified xsi:type="dcterms:W3CDTF">2018-08-17T14:18:40Z</dcterms:modified>
</cp:coreProperties>
</file>